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9" r:id="rId1"/>
  </p:sldMasterIdLst>
  <p:sldIdLst>
    <p:sldId id="570" r:id="rId2"/>
    <p:sldId id="540" r:id="rId3"/>
    <p:sldId id="538" r:id="rId4"/>
    <p:sldId id="571" r:id="rId5"/>
    <p:sldId id="264" r:id="rId6"/>
    <p:sldId id="575" r:id="rId7"/>
    <p:sldId id="576" r:id="rId8"/>
    <p:sldId id="577" r:id="rId9"/>
    <p:sldId id="578" r:id="rId10"/>
    <p:sldId id="579" r:id="rId11"/>
    <p:sldId id="263" r:id="rId12"/>
    <p:sldId id="271" r:id="rId13"/>
    <p:sldId id="267" r:id="rId14"/>
    <p:sldId id="269" r:id="rId15"/>
    <p:sldId id="585" r:id="rId16"/>
    <p:sldId id="583" r:id="rId17"/>
    <p:sldId id="284" r:id="rId18"/>
    <p:sldId id="588" r:id="rId19"/>
    <p:sldId id="589" r:id="rId20"/>
    <p:sldId id="590" r:id="rId21"/>
    <p:sldId id="591" r:id="rId22"/>
    <p:sldId id="592" r:id="rId23"/>
    <p:sldId id="581" r:id="rId24"/>
    <p:sldId id="594" r:id="rId25"/>
    <p:sldId id="595" r:id="rId26"/>
    <p:sldId id="596" r:id="rId27"/>
    <p:sldId id="597" r:id="rId28"/>
    <p:sldId id="599" r:id="rId29"/>
    <p:sldId id="600" r:id="rId30"/>
    <p:sldId id="601" r:id="rId31"/>
    <p:sldId id="258" r:id="rId32"/>
    <p:sldId id="262" r:id="rId33"/>
    <p:sldId id="261" r:id="rId34"/>
    <p:sldId id="260" r:id="rId35"/>
    <p:sldId id="256" r:id="rId36"/>
    <p:sldId id="573" r:id="rId37"/>
    <p:sldId id="568" r:id="rId38"/>
    <p:sldId id="566" r:id="rId39"/>
    <p:sldId id="580" r:id="rId40"/>
    <p:sldId id="572" r:id="rId41"/>
    <p:sldId id="257" r:id="rId42"/>
    <p:sldId id="593" r:id="rId43"/>
    <p:sldId id="574" r:id="rId44"/>
    <p:sldId id="265" r:id="rId45"/>
    <p:sldId id="259" r:id="rId46"/>
    <p:sldId id="266" r:id="rId47"/>
    <p:sldId id="268" r:id="rId48"/>
    <p:sldId id="586" r:id="rId49"/>
    <p:sldId id="584" r:id="rId50"/>
    <p:sldId id="587" r:id="rId51"/>
    <p:sldId id="274" r:id="rId52"/>
    <p:sldId id="582" r:id="rId53"/>
    <p:sldId id="287" r:id="rId54"/>
    <p:sldId id="288" r:id="rId55"/>
    <p:sldId id="290" r:id="rId56"/>
    <p:sldId id="353" r:id="rId57"/>
    <p:sldId id="283" r:id="rId58"/>
    <p:sldId id="354" r:id="rId59"/>
    <p:sldId id="356" r:id="rId60"/>
    <p:sldId id="357" r:id="rId61"/>
    <p:sldId id="569" r:id="rId62"/>
  </p:sldIdLst>
  <p:sldSz cx="9906000" cy="6858000" type="A4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2ED104E6-F437-4630-9C57-2CF2DB2FEE51}">
          <p14:sldIdLst>
            <p14:sldId id="570"/>
            <p14:sldId id="540"/>
            <p14:sldId id="538"/>
            <p14:sldId id="571"/>
          </p14:sldIdLst>
        </p14:section>
        <p14:section name="BAB 1" id="{071F2BDD-A893-4684-9182-D84BF7364068}">
          <p14:sldIdLst>
            <p14:sldId id="264"/>
            <p14:sldId id="575"/>
            <p14:sldId id="576"/>
            <p14:sldId id="577"/>
            <p14:sldId id="578"/>
            <p14:sldId id="579"/>
            <p14:sldId id="263"/>
            <p14:sldId id="271"/>
            <p14:sldId id="267"/>
          </p14:sldIdLst>
        </p14:section>
        <p14:section name="BAB 2" id="{044CF50D-E43E-489C-9EE6-81568A2417A5}">
          <p14:sldIdLst>
            <p14:sldId id="269"/>
            <p14:sldId id="585"/>
            <p14:sldId id="583"/>
            <p14:sldId id="284"/>
            <p14:sldId id="588"/>
            <p14:sldId id="589"/>
            <p14:sldId id="590"/>
            <p14:sldId id="591"/>
          </p14:sldIdLst>
        </p14:section>
        <p14:section name="BAB 3" id="{80C191C3-BBCF-48E6-B300-552A69844C5C}">
          <p14:sldIdLst>
            <p14:sldId id="592"/>
            <p14:sldId id="581"/>
          </p14:sldIdLst>
        </p14:section>
        <p14:section name="BAB 4" id="{1B868AB1-E8B0-4C81-BD24-568B78C5B539}">
          <p14:sldIdLst>
            <p14:sldId id="594"/>
            <p14:sldId id="595"/>
            <p14:sldId id="596"/>
            <p14:sldId id="597"/>
            <p14:sldId id="599"/>
          </p14:sldIdLst>
        </p14:section>
        <p14:section name="BAB 5" id="{3A573358-1326-47D5-898D-8BA1DA297973}">
          <p14:sldIdLst>
            <p14:sldId id="600"/>
          </p14:sldIdLst>
        </p14:section>
        <p14:section name="BAB 06" id="{81DF4689-F812-4AF5-A5B6-61F1C79A3CB6}">
          <p14:sldIdLst>
            <p14:sldId id="601"/>
          </p14:sldIdLst>
        </p14:section>
        <p14:section name="KOSONG" id="{2AC38C17-A5F9-4E26-8E5C-18765322F220}">
          <p14:sldIdLst>
            <p14:sldId id="258"/>
            <p14:sldId id="262"/>
            <p14:sldId id="261"/>
            <p14:sldId id="260"/>
            <p14:sldId id="256"/>
            <p14:sldId id="573"/>
            <p14:sldId id="568"/>
            <p14:sldId id="566"/>
            <p14:sldId id="580"/>
            <p14:sldId id="572"/>
            <p14:sldId id="257"/>
            <p14:sldId id="593"/>
            <p14:sldId id="574"/>
            <p14:sldId id="265"/>
            <p14:sldId id="259"/>
            <p14:sldId id="266"/>
            <p14:sldId id="268"/>
            <p14:sldId id="586"/>
            <p14:sldId id="584"/>
            <p14:sldId id="587"/>
            <p14:sldId id="274"/>
            <p14:sldId id="582"/>
            <p14:sldId id="287"/>
            <p14:sldId id="288"/>
            <p14:sldId id="290"/>
            <p14:sldId id="353"/>
            <p14:sldId id="283"/>
            <p14:sldId id="354"/>
            <p14:sldId id="356"/>
            <p14:sldId id="357"/>
            <p14:sldId id="5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2A35"/>
    <a:srgbClr val="EFE9E1"/>
    <a:srgbClr val="F2F2F2"/>
    <a:srgbClr val="78A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4" autoAdjust="0"/>
    <p:restoredTop sz="94660"/>
  </p:normalViewPr>
  <p:slideViewPr>
    <p:cSldViewPr snapToGrid="0">
      <p:cViewPr varScale="1">
        <p:scale>
          <a:sx n="88" d="100"/>
          <a:sy n="88" d="100"/>
        </p:scale>
        <p:origin x="1109" y="77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09-47F0-84EF-5263D22CA5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F09-47F0-84EF-5263D22CA59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F09-47F0-84EF-5263D22CA5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861522360"/>
        <c:axId val="861516456"/>
      </c:barChart>
      <c:catAx>
        <c:axId val="8615223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516456"/>
        <c:crosses val="autoZero"/>
        <c:auto val="1"/>
        <c:lblAlgn val="ctr"/>
        <c:lblOffset val="100"/>
        <c:noMultiLvlLbl val="0"/>
      </c:catAx>
      <c:valAx>
        <c:axId val="8615164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1522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69-4158-9F5D-ABD4BC5F30DE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69-4158-9F5D-ABD4BC5F30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4235464"/>
        <c:axId val="574238600"/>
      </c:barChart>
      <c:catAx>
        <c:axId val="574235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238600"/>
        <c:crosses val="autoZero"/>
        <c:auto val="1"/>
        <c:lblAlgn val="ctr"/>
        <c:lblOffset val="100"/>
        <c:noMultiLvlLbl val="0"/>
      </c:catAx>
      <c:valAx>
        <c:axId val="574238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42354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320220187132397E-2"/>
          <c:y val="8.9146949607840267E-2"/>
          <c:w val="0.95952400000000004"/>
          <c:h val="0.8081350720223462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9525" cap="flat">
              <a:solidFill>
                <a:srgbClr val="FFFFFF"/>
              </a:solidFill>
              <a:prstDash val="solid"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2.7312632651757571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8B-49E5-9B53-31AA061AB8FE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100</c:v>
                </c:pt>
                <c:pt idx="1">
                  <c:v>90</c:v>
                </c:pt>
                <c:pt idx="2">
                  <c:v>50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05-4114-BC49-C87CF1605D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 w="9525" cap="flat">
              <a:noFill/>
              <a:round/>
            </a:ln>
            <a:effectLst/>
          </c:spPr>
          <c:invertIfNegative val="0"/>
          <c:dLbls>
            <c:dLbl>
              <c:idx val="2"/>
              <c:layout>
                <c:manualLayout>
                  <c:x val="-1.3656316325878848E-3"/>
                  <c:y val="9.7780084121669216E-3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78B-49E5-9B53-31AA061AB8FE}"/>
                </c:ext>
              </c:extLst>
            </c:dLbl>
            <c:numFmt formatCode="0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90</c:v>
                </c:pt>
                <c:pt idx="1">
                  <c:v>75</c:v>
                </c:pt>
                <c:pt idx="2">
                  <c:v>100</c:v>
                </c:pt>
                <c:pt idx="3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705-4114-BC49-C87CF1605D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9525" cap="flat">
              <a:noFill/>
              <a:round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70</c:v>
                </c:pt>
                <c:pt idx="1">
                  <c:v>55</c:v>
                </c:pt>
                <c:pt idx="2">
                  <c:v>85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705-4114-BC49-C87CF1605D1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32</c:v>
                </c:pt>
              </c:strCache>
            </c:strRef>
          </c:tx>
          <c:spPr>
            <a:solidFill>
              <a:schemeClr val="accent4"/>
            </a:solidFill>
            <a:ln w="9525" cap="flat">
              <a:noFill/>
              <a:round/>
            </a:ln>
            <a:effectLst/>
          </c:spPr>
          <c:invertIfNegative val="0"/>
          <c:dLbls>
            <c:numFmt formatCode="0" sourceLinked="0"/>
            <c:spPr>
              <a:noFill/>
              <a:ln>
                <a:noFill/>
              </a:ln>
              <a:effectLst/>
            </c:sp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PROJECT 1</c:v>
                </c:pt>
                <c:pt idx="1">
                  <c:v>PROJECT 2</c:v>
                </c:pt>
                <c:pt idx="2">
                  <c:v>PROJECT 3</c:v>
                </c:pt>
                <c:pt idx="3">
                  <c:v>PROJECT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50</c:v>
                </c:pt>
                <c:pt idx="1">
                  <c:v>65</c:v>
                </c:pt>
                <c:pt idx="2">
                  <c:v>70</c:v>
                </c:pt>
                <c:pt idx="3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705-4114-BC49-C87CF1605D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1"/>
        <c:overlap val="-14"/>
        <c:axId val="213542040"/>
        <c:axId val="213542432"/>
      </c:barChart>
      <c:catAx>
        <c:axId val="2135420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spPr>
          <a:ln w="9525" cap="flat">
            <a:solidFill>
              <a:srgbClr val="C2C2C2"/>
            </a:solidFill>
            <a:prstDash val="solid"/>
            <a:round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213542432"/>
        <c:crosses val="autoZero"/>
        <c:auto val="1"/>
        <c:lblAlgn val="ctr"/>
        <c:lblOffset val="100"/>
        <c:noMultiLvlLbl val="1"/>
      </c:catAx>
      <c:valAx>
        <c:axId val="213542432"/>
        <c:scaling>
          <c:orientation val="minMax"/>
          <c:max val="100"/>
        </c:scaling>
        <c:delete val="0"/>
        <c:axPos val="l"/>
        <c:majorGridlines>
          <c:spPr>
            <a:ln w="12700" cap="flat">
              <a:solidFill>
                <a:srgbClr val="E0E0E0">
                  <a:alpha val="48000"/>
                </a:srgbClr>
              </a:solidFill>
              <a:prstDash val="solid"/>
              <a:round/>
            </a:ln>
          </c:spPr>
        </c:majorGridlines>
        <c:numFmt formatCode="0" sourceLinked="0"/>
        <c:majorTickMark val="in"/>
        <c:minorTickMark val="in"/>
        <c:tickLblPos val="nextTo"/>
        <c:spPr>
          <a:ln w="9525" cap="flat">
            <a:solidFill>
              <a:srgbClr val="C2C2C2"/>
            </a:solidFill>
            <a:prstDash val="solid"/>
            <a:round/>
          </a:ln>
        </c:spPr>
        <c:txPr>
          <a:bodyPr rot="0"/>
          <a:lstStyle/>
          <a:p>
            <a:pPr>
              <a:defRPr/>
            </a:pPr>
            <a:endParaRPr lang="en-US"/>
          </a:p>
        </c:txPr>
        <c:crossAx val="213542040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sz="1100">
          <a:solidFill>
            <a:schemeClr val="tx1">
              <a:lumMod val="75000"/>
              <a:lumOff val="25000"/>
            </a:schemeClr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</a:defRPr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6.17770744595673E-3"/>
          <c:y val="1.4826497870296201E-2"/>
          <c:w val="0.97281808723778995"/>
          <c:h val="0.95922713085668598"/>
        </c:manualLayout>
      </c:layout>
      <c:lineChart>
        <c:grouping val="standar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Столбец4</c:v>
                </c:pt>
              </c:strCache>
            </c:strRef>
          </c:tx>
          <c:spPr>
            <a:ln w="19050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20"/>
            <c:spPr>
              <a:solidFill>
                <a:schemeClr val="accent2"/>
              </a:solidFill>
              <a:ln w="6350" cap="flat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1 quar</c:v>
                </c:pt>
                <c:pt idx="1">
                  <c:v>2 quar</c:v>
                </c:pt>
                <c:pt idx="2">
                  <c:v>3 quar</c:v>
                </c:pt>
                <c:pt idx="3">
                  <c:v>4 quar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2000</c:v>
                </c:pt>
                <c:pt idx="1">
                  <c:v>7000</c:v>
                </c:pt>
                <c:pt idx="2">
                  <c:v>1900</c:v>
                </c:pt>
                <c:pt idx="3">
                  <c:v>9000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780-447E-958A-F84D443B76C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Столбец1</c:v>
                </c:pt>
              </c:strCache>
            </c:strRef>
          </c:tx>
          <c:spPr>
            <a:ln w="19050" cap="rnd" cmpd="sng" algn="ctr">
              <a:solidFill>
                <a:schemeClr val="accent4"/>
              </a:solidFill>
              <a:prstDash val="solid"/>
              <a:round/>
            </a:ln>
            <a:effectLst/>
          </c:spPr>
          <c:marker>
            <c:symbol val="circle"/>
            <c:size val="20"/>
            <c:spPr>
              <a:solidFill>
                <a:schemeClr val="accent4"/>
              </a:solidFill>
              <a:ln w="6350" cap="flat" cmpd="sng" algn="ctr">
                <a:solidFill>
                  <a:schemeClr val="accent4"/>
                </a:solidFill>
                <a:prstDash val="solid"/>
                <a:round/>
              </a:ln>
              <a:effectLst/>
            </c:spPr>
          </c:marker>
          <c:cat>
            <c:strRef>
              <c:f>Лист1!$A$2:$A$5</c:f>
              <c:strCache>
                <c:ptCount val="4"/>
                <c:pt idx="0">
                  <c:v>1 quar</c:v>
                </c:pt>
                <c:pt idx="1">
                  <c:v>2 quar</c:v>
                </c:pt>
                <c:pt idx="2">
                  <c:v>3 quar</c:v>
                </c:pt>
                <c:pt idx="3">
                  <c:v>4 quar</c:v>
                </c:pt>
              </c:strCache>
            </c:strRef>
          </c:cat>
          <c:val>
            <c:numRef>
              <c:f>Лист1!$C$2:$C$5</c:f>
              <c:numCache>
                <c:formatCode>General</c:formatCode>
                <c:ptCount val="4"/>
                <c:pt idx="0">
                  <c:v>8000</c:v>
                </c:pt>
                <c:pt idx="1">
                  <c:v>2000</c:v>
                </c:pt>
                <c:pt idx="2">
                  <c:v>6000</c:v>
                </c:pt>
                <c:pt idx="3">
                  <c:v>3000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780-447E-958A-F84D443B7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50552816"/>
        <c:axId val="-953932016"/>
      </c:lineChart>
      <c:catAx>
        <c:axId val="-950552816"/>
        <c:scaling>
          <c:orientation val="minMax"/>
        </c:scaling>
        <c:delete val="0"/>
        <c:axPos val="b"/>
        <c:min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c:spPr>
        </c:minorGridlines>
        <c:numFmt formatCode="General" sourceLinked="0"/>
        <c:majorTickMark val="out"/>
        <c:minorTickMark val="none"/>
        <c:tickLblPos val="nextTo"/>
        <c:spPr>
          <a:noFill/>
          <a:ln w="25400" cap="rnd" cmpd="sng" algn="ctr">
            <a:noFill/>
            <a:prstDash val="solid"/>
            <a:round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53932016"/>
        <c:crosses val="autoZero"/>
        <c:auto val="1"/>
        <c:lblAlgn val="ctr"/>
        <c:lblOffset val="100"/>
        <c:noMultiLvlLbl val="0"/>
      </c:catAx>
      <c:valAx>
        <c:axId val="-953932016"/>
        <c:scaling>
          <c:orientation val="minMax"/>
          <c:max val="10000"/>
          <c:min val="1000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9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0" cap="sq" cmpd="sng" algn="ctr">
            <a:noFill/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50552816"/>
        <c:crosses val="autoZero"/>
        <c:crossBetween val="between"/>
        <c:min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1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3110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519647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4119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050451-095E-48A8-B813-742472497B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906000" cy="6858000"/>
          </a:xfrm>
          <a:custGeom>
            <a:avLst/>
            <a:gdLst>
              <a:gd name="connsiteX0" fmla="*/ 0 w 11720945"/>
              <a:gd name="connsiteY0" fmla="*/ 0 h 6400800"/>
              <a:gd name="connsiteX1" fmla="*/ 11720945 w 11720945"/>
              <a:gd name="connsiteY1" fmla="*/ 0 h 6400800"/>
              <a:gd name="connsiteX2" fmla="*/ 11720945 w 11720945"/>
              <a:gd name="connsiteY2" fmla="*/ 6400800 h 6400800"/>
              <a:gd name="connsiteX3" fmla="*/ 0 w 11720945"/>
              <a:gd name="connsiteY3" fmla="*/ 640080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20945" h="6400800">
                <a:moveTo>
                  <a:pt x="0" y="0"/>
                </a:moveTo>
                <a:lnTo>
                  <a:pt x="11720945" y="0"/>
                </a:lnTo>
                <a:lnTo>
                  <a:pt x="11720945" y="6400800"/>
                </a:lnTo>
                <a:lnTo>
                  <a:pt x="0" y="64008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7207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1C47AD9-C94B-46DA-8A1A-FACADDFA5CF6}"/>
              </a:ext>
            </a:extLst>
          </p:cNvPr>
          <p:cNvSpPr/>
          <p:nvPr userDrawn="1"/>
        </p:nvSpPr>
        <p:spPr>
          <a:xfrm>
            <a:off x="889289" y="2092042"/>
            <a:ext cx="2780434" cy="34220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B64CEC6-DCDF-4703-B094-325E8E83A1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69396" y="2313709"/>
            <a:ext cx="2420218" cy="2978728"/>
          </a:xfrm>
          <a:custGeom>
            <a:avLst/>
            <a:gdLst>
              <a:gd name="connsiteX0" fmla="*/ 0 w 2978730"/>
              <a:gd name="connsiteY0" fmla="*/ 0 h 2978728"/>
              <a:gd name="connsiteX1" fmla="*/ 2978730 w 2978730"/>
              <a:gd name="connsiteY1" fmla="*/ 0 h 2978728"/>
              <a:gd name="connsiteX2" fmla="*/ 2978730 w 2978730"/>
              <a:gd name="connsiteY2" fmla="*/ 2978728 h 2978728"/>
              <a:gd name="connsiteX3" fmla="*/ 0 w 2978730"/>
              <a:gd name="connsiteY3" fmla="*/ 2978728 h 2978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8730" h="2978728">
                <a:moveTo>
                  <a:pt x="0" y="0"/>
                </a:moveTo>
                <a:lnTo>
                  <a:pt x="2978730" y="0"/>
                </a:lnTo>
                <a:lnTo>
                  <a:pt x="2978730" y="2978728"/>
                </a:lnTo>
                <a:lnTo>
                  <a:pt x="0" y="29787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19357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98F3DE-8018-4BD2-9373-7952317402D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519" y="1624085"/>
            <a:ext cx="8280963" cy="2872444"/>
          </a:xfrm>
          <a:custGeom>
            <a:avLst/>
            <a:gdLst>
              <a:gd name="connsiteX0" fmla="*/ 0 w 3246782"/>
              <a:gd name="connsiteY0" fmla="*/ 0 h 2442949"/>
              <a:gd name="connsiteX1" fmla="*/ 3246782 w 3246782"/>
              <a:gd name="connsiteY1" fmla="*/ 0 h 2442949"/>
              <a:gd name="connsiteX2" fmla="*/ 3246782 w 3246782"/>
              <a:gd name="connsiteY2" fmla="*/ 2442949 h 2442949"/>
              <a:gd name="connsiteX3" fmla="*/ 0 w 3246782"/>
              <a:gd name="connsiteY3" fmla="*/ 2442949 h 2442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6782" h="2442949">
                <a:moveTo>
                  <a:pt x="0" y="0"/>
                </a:moveTo>
                <a:lnTo>
                  <a:pt x="3246782" y="0"/>
                </a:lnTo>
                <a:lnTo>
                  <a:pt x="3246782" y="2442949"/>
                </a:lnTo>
                <a:lnTo>
                  <a:pt x="0" y="24429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216989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3B337C-4797-48E6-AF07-7AA02D79723B}"/>
              </a:ext>
            </a:extLst>
          </p:cNvPr>
          <p:cNvSpPr/>
          <p:nvPr userDrawn="1"/>
        </p:nvSpPr>
        <p:spPr>
          <a:xfrm>
            <a:off x="6213764" y="2092042"/>
            <a:ext cx="2780434" cy="342207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252AB8A-A2B1-402E-B5FC-59CC0910D3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" y="3643754"/>
            <a:ext cx="6033655" cy="2854037"/>
          </a:xfrm>
          <a:custGeom>
            <a:avLst/>
            <a:gdLst>
              <a:gd name="connsiteX0" fmla="*/ 0 w 7426037"/>
              <a:gd name="connsiteY0" fmla="*/ 0 h 2854037"/>
              <a:gd name="connsiteX1" fmla="*/ 7426037 w 7426037"/>
              <a:gd name="connsiteY1" fmla="*/ 0 h 2854037"/>
              <a:gd name="connsiteX2" fmla="*/ 7426037 w 7426037"/>
              <a:gd name="connsiteY2" fmla="*/ 2854037 h 2854037"/>
              <a:gd name="connsiteX3" fmla="*/ 0 w 7426037"/>
              <a:gd name="connsiteY3" fmla="*/ 2854037 h 2854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26037" h="2854037">
                <a:moveTo>
                  <a:pt x="0" y="0"/>
                </a:moveTo>
                <a:lnTo>
                  <a:pt x="7426037" y="0"/>
                </a:lnTo>
                <a:lnTo>
                  <a:pt x="7426037" y="2854037"/>
                </a:lnTo>
                <a:lnTo>
                  <a:pt x="0" y="28540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C734691-308C-4064-BA5F-B4FD85AA32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93871" y="9"/>
            <a:ext cx="2420218" cy="5292437"/>
          </a:xfrm>
          <a:custGeom>
            <a:avLst/>
            <a:gdLst>
              <a:gd name="connsiteX0" fmla="*/ 0 w 2978730"/>
              <a:gd name="connsiteY0" fmla="*/ 0 h 5292437"/>
              <a:gd name="connsiteX1" fmla="*/ 2978730 w 2978730"/>
              <a:gd name="connsiteY1" fmla="*/ 0 h 5292437"/>
              <a:gd name="connsiteX2" fmla="*/ 2978730 w 2978730"/>
              <a:gd name="connsiteY2" fmla="*/ 5292437 h 5292437"/>
              <a:gd name="connsiteX3" fmla="*/ 0 w 2978730"/>
              <a:gd name="connsiteY3" fmla="*/ 5292437 h 5292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8730" h="5292437">
                <a:moveTo>
                  <a:pt x="0" y="0"/>
                </a:moveTo>
                <a:lnTo>
                  <a:pt x="2978730" y="0"/>
                </a:lnTo>
                <a:lnTo>
                  <a:pt x="2978730" y="5292437"/>
                </a:lnTo>
                <a:lnTo>
                  <a:pt x="0" y="52924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30205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B8EEEB8A-C0E4-45C9-B66F-A3400905A5DF}"/>
              </a:ext>
            </a:extLst>
          </p:cNvPr>
          <p:cNvSpPr/>
          <p:nvPr userDrawn="1"/>
        </p:nvSpPr>
        <p:spPr>
          <a:xfrm>
            <a:off x="3" y="0"/>
            <a:ext cx="6214835" cy="6858000"/>
          </a:xfrm>
          <a:custGeom>
            <a:avLst/>
            <a:gdLst>
              <a:gd name="connsiteX0" fmla="*/ 0 w 10744200"/>
              <a:gd name="connsiteY0" fmla="*/ 0 h 5334000"/>
              <a:gd name="connsiteX1" fmla="*/ 10744200 w 10744200"/>
              <a:gd name="connsiteY1" fmla="*/ 0 h 5334000"/>
              <a:gd name="connsiteX2" fmla="*/ 10744200 w 10744200"/>
              <a:gd name="connsiteY2" fmla="*/ 5334000 h 5334000"/>
              <a:gd name="connsiteX3" fmla="*/ 0 w 10744200"/>
              <a:gd name="connsiteY3" fmla="*/ 5334000 h 533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44200" h="5334000">
                <a:moveTo>
                  <a:pt x="0" y="0"/>
                </a:moveTo>
                <a:lnTo>
                  <a:pt x="10744200" y="0"/>
                </a:lnTo>
                <a:lnTo>
                  <a:pt x="10744200" y="5334000"/>
                </a:lnTo>
                <a:lnTo>
                  <a:pt x="0" y="5334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6C633099-C030-4C9E-8470-B5D89A70BD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90087" y="1601857"/>
            <a:ext cx="2616476" cy="4263886"/>
          </a:xfrm>
          <a:custGeom>
            <a:avLst/>
            <a:gdLst>
              <a:gd name="connsiteX0" fmla="*/ 0 w 3220278"/>
              <a:gd name="connsiteY0" fmla="*/ 0 h 4263886"/>
              <a:gd name="connsiteX1" fmla="*/ 3220278 w 3220278"/>
              <a:gd name="connsiteY1" fmla="*/ 0 h 4263886"/>
              <a:gd name="connsiteX2" fmla="*/ 3220278 w 3220278"/>
              <a:gd name="connsiteY2" fmla="*/ 4263886 h 4263886"/>
              <a:gd name="connsiteX3" fmla="*/ 0 w 3220278"/>
              <a:gd name="connsiteY3" fmla="*/ 4263886 h 42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8" h="4263886">
                <a:moveTo>
                  <a:pt x="0" y="0"/>
                </a:moveTo>
                <a:lnTo>
                  <a:pt x="3220278" y="0"/>
                </a:lnTo>
                <a:lnTo>
                  <a:pt x="3220278" y="4263886"/>
                </a:lnTo>
                <a:lnTo>
                  <a:pt x="0" y="42638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DD843531-65C8-412A-B41F-84F34699E08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101076" y="0"/>
            <a:ext cx="2616476" cy="4263886"/>
          </a:xfrm>
          <a:custGeom>
            <a:avLst/>
            <a:gdLst>
              <a:gd name="connsiteX0" fmla="*/ 0 w 3220278"/>
              <a:gd name="connsiteY0" fmla="*/ 0 h 4263886"/>
              <a:gd name="connsiteX1" fmla="*/ 3220278 w 3220278"/>
              <a:gd name="connsiteY1" fmla="*/ 0 h 4263886"/>
              <a:gd name="connsiteX2" fmla="*/ 3220278 w 3220278"/>
              <a:gd name="connsiteY2" fmla="*/ 4263886 h 4263886"/>
              <a:gd name="connsiteX3" fmla="*/ 0 w 3220278"/>
              <a:gd name="connsiteY3" fmla="*/ 4263886 h 42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8" h="4263886">
                <a:moveTo>
                  <a:pt x="0" y="0"/>
                </a:moveTo>
                <a:lnTo>
                  <a:pt x="3220278" y="0"/>
                </a:lnTo>
                <a:lnTo>
                  <a:pt x="3220278" y="4263886"/>
                </a:lnTo>
                <a:lnTo>
                  <a:pt x="0" y="42638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90A5C9B-BB12-4B28-A4E1-9168C64D44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" y="2594114"/>
            <a:ext cx="1928541" cy="4263886"/>
          </a:xfrm>
          <a:custGeom>
            <a:avLst/>
            <a:gdLst>
              <a:gd name="connsiteX0" fmla="*/ 0 w 3220278"/>
              <a:gd name="connsiteY0" fmla="*/ 0 h 4263886"/>
              <a:gd name="connsiteX1" fmla="*/ 3220278 w 3220278"/>
              <a:gd name="connsiteY1" fmla="*/ 0 h 4263886"/>
              <a:gd name="connsiteX2" fmla="*/ 3220278 w 3220278"/>
              <a:gd name="connsiteY2" fmla="*/ 4263886 h 4263886"/>
              <a:gd name="connsiteX3" fmla="*/ 0 w 3220278"/>
              <a:gd name="connsiteY3" fmla="*/ 4263886 h 4263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20278" h="4263886">
                <a:moveTo>
                  <a:pt x="0" y="0"/>
                </a:moveTo>
                <a:lnTo>
                  <a:pt x="3220278" y="0"/>
                </a:lnTo>
                <a:lnTo>
                  <a:pt x="3220278" y="4263886"/>
                </a:lnTo>
                <a:lnTo>
                  <a:pt x="0" y="426388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711016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F4C77E6-9CBC-4AD3-B89B-EA01A5DE2526}"/>
              </a:ext>
            </a:extLst>
          </p:cNvPr>
          <p:cNvSpPr/>
          <p:nvPr userDrawn="1"/>
        </p:nvSpPr>
        <p:spPr>
          <a:xfrm>
            <a:off x="6703434" y="2729345"/>
            <a:ext cx="2420218" cy="2978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10C188-CAEE-4A21-A663-322879F9E1C7}"/>
              </a:ext>
            </a:extLst>
          </p:cNvPr>
          <p:cNvSpPr/>
          <p:nvPr userDrawn="1"/>
        </p:nvSpPr>
        <p:spPr>
          <a:xfrm>
            <a:off x="3742891" y="2729345"/>
            <a:ext cx="2420218" cy="2978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08CCF-3FA0-4FEC-98BA-70B2B1E06BF4}"/>
              </a:ext>
            </a:extLst>
          </p:cNvPr>
          <p:cNvSpPr/>
          <p:nvPr userDrawn="1"/>
        </p:nvSpPr>
        <p:spPr>
          <a:xfrm>
            <a:off x="782348" y="2729345"/>
            <a:ext cx="2420218" cy="29787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B7B3453-4595-4D64-AC73-9A50C499AC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9122" y="2922299"/>
            <a:ext cx="2106668" cy="2592820"/>
          </a:xfrm>
          <a:custGeom>
            <a:avLst/>
            <a:gdLst>
              <a:gd name="connsiteX0" fmla="*/ 0 w 2592822"/>
              <a:gd name="connsiteY0" fmla="*/ 0 h 2592820"/>
              <a:gd name="connsiteX1" fmla="*/ 2592822 w 2592822"/>
              <a:gd name="connsiteY1" fmla="*/ 0 h 2592820"/>
              <a:gd name="connsiteX2" fmla="*/ 2592822 w 2592822"/>
              <a:gd name="connsiteY2" fmla="*/ 2592820 h 2592820"/>
              <a:gd name="connsiteX3" fmla="*/ 0 w 2592822"/>
              <a:gd name="connsiteY3" fmla="*/ 2592820 h 259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822" h="2592820">
                <a:moveTo>
                  <a:pt x="0" y="0"/>
                </a:moveTo>
                <a:lnTo>
                  <a:pt x="2592822" y="0"/>
                </a:lnTo>
                <a:lnTo>
                  <a:pt x="2592822" y="2592820"/>
                </a:lnTo>
                <a:lnTo>
                  <a:pt x="0" y="25928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79952B3-2001-48C5-8CBC-8189688FE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99665" y="2922299"/>
            <a:ext cx="2106668" cy="2592820"/>
          </a:xfrm>
          <a:custGeom>
            <a:avLst/>
            <a:gdLst>
              <a:gd name="connsiteX0" fmla="*/ 0 w 2592822"/>
              <a:gd name="connsiteY0" fmla="*/ 0 h 2592820"/>
              <a:gd name="connsiteX1" fmla="*/ 2592822 w 2592822"/>
              <a:gd name="connsiteY1" fmla="*/ 0 h 2592820"/>
              <a:gd name="connsiteX2" fmla="*/ 2592822 w 2592822"/>
              <a:gd name="connsiteY2" fmla="*/ 2592820 h 2592820"/>
              <a:gd name="connsiteX3" fmla="*/ 0 w 2592822"/>
              <a:gd name="connsiteY3" fmla="*/ 2592820 h 259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822" h="2592820">
                <a:moveTo>
                  <a:pt x="0" y="0"/>
                </a:moveTo>
                <a:lnTo>
                  <a:pt x="2592822" y="0"/>
                </a:lnTo>
                <a:lnTo>
                  <a:pt x="2592822" y="2592820"/>
                </a:lnTo>
                <a:lnTo>
                  <a:pt x="0" y="25928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ADCC86C-0490-442E-9AF8-9E77E5E86F7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60208" y="2922299"/>
            <a:ext cx="2106668" cy="2592820"/>
          </a:xfrm>
          <a:custGeom>
            <a:avLst/>
            <a:gdLst>
              <a:gd name="connsiteX0" fmla="*/ 0 w 2592822"/>
              <a:gd name="connsiteY0" fmla="*/ 0 h 2592820"/>
              <a:gd name="connsiteX1" fmla="*/ 2592822 w 2592822"/>
              <a:gd name="connsiteY1" fmla="*/ 0 h 2592820"/>
              <a:gd name="connsiteX2" fmla="*/ 2592822 w 2592822"/>
              <a:gd name="connsiteY2" fmla="*/ 2592820 h 2592820"/>
              <a:gd name="connsiteX3" fmla="*/ 0 w 2592822"/>
              <a:gd name="connsiteY3" fmla="*/ 2592820 h 2592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822" h="2592820">
                <a:moveTo>
                  <a:pt x="0" y="0"/>
                </a:moveTo>
                <a:lnTo>
                  <a:pt x="2592822" y="0"/>
                </a:lnTo>
                <a:lnTo>
                  <a:pt x="2592822" y="2592820"/>
                </a:lnTo>
                <a:lnTo>
                  <a:pt x="0" y="25928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207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34AC87-E0BE-4A67-AF6B-4089AB98ED13}"/>
              </a:ext>
            </a:extLst>
          </p:cNvPr>
          <p:cNvSpPr/>
          <p:nvPr userDrawn="1"/>
        </p:nvSpPr>
        <p:spPr>
          <a:xfrm>
            <a:off x="0" y="6497782"/>
            <a:ext cx="9906000" cy="36021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64711133-1EFB-4F3A-BA4C-39E6F9DD545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202237" y="1763738"/>
            <a:ext cx="3388530" cy="3330531"/>
          </a:xfrm>
          <a:custGeom>
            <a:avLst/>
            <a:gdLst>
              <a:gd name="connsiteX0" fmla="*/ 0 w 5576218"/>
              <a:gd name="connsiteY0" fmla="*/ 0 h 2478024"/>
              <a:gd name="connsiteX1" fmla="*/ 5576218 w 5576218"/>
              <a:gd name="connsiteY1" fmla="*/ 0 h 2478024"/>
              <a:gd name="connsiteX2" fmla="*/ 5576218 w 5576218"/>
              <a:gd name="connsiteY2" fmla="*/ 2478024 h 2478024"/>
              <a:gd name="connsiteX3" fmla="*/ 0 w 5576218"/>
              <a:gd name="connsiteY3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6218" h="2478024">
                <a:moveTo>
                  <a:pt x="0" y="0"/>
                </a:moveTo>
                <a:lnTo>
                  <a:pt x="5576218" y="0"/>
                </a:lnTo>
                <a:lnTo>
                  <a:pt x="5576218" y="2478024"/>
                </a:lnTo>
                <a:lnTo>
                  <a:pt x="0" y="24780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AC117CFB-286F-406F-9A0F-64800341AB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2236" y="1"/>
            <a:ext cx="3388530" cy="1364776"/>
          </a:xfrm>
          <a:custGeom>
            <a:avLst/>
            <a:gdLst>
              <a:gd name="connsiteX0" fmla="*/ 0 w 5576218"/>
              <a:gd name="connsiteY0" fmla="*/ 0 h 2478024"/>
              <a:gd name="connsiteX1" fmla="*/ 5576218 w 5576218"/>
              <a:gd name="connsiteY1" fmla="*/ 0 h 2478024"/>
              <a:gd name="connsiteX2" fmla="*/ 5576218 w 5576218"/>
              <a:gd name="connsiteY2" fmla="*/ 2478024 h 2478024"/>
              <a:gd name="connsiteX3" fmla="*/ 0 w 5576218"/>
              <a:gd name="connsiteY3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6218" h="2478024">
                <a:moveTo>
                  <a:pt x="0" y="0"/>
                </a:moveTo>
                <a:lnTo>
                  <a:pt x="5576218" y="0"/>
                </a:lnTo>
                <a:lnTo>
                  <a:pt x="5576218" y="2478024"/>
                </a:lnTo>
                <a:lnTo>
                  <a:pt x="0" y="24780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CF63E50-D587-4C6B-B481-BDCE6DD17E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02235" y="5493222"/>
            <a:ext cx="3388530" cy="1364776"/>
          </a:xfrm>
          <a:custGeom>
            <a:avLst/>
            <a:gdLst>
              <a:gd name="connsiteX0" fmla="*/ 0 w 5576218"/>
              <a:gd name="connsiteY0" fmla="*/ 0 h 2478024"/>
              <a:gd name="connsiteX1" fmla="*/ 5576218 w 5576218"/>
              <a:gd name="connsiteY1" fmla="*/ 0 h 2478024"/>
              <a:gd name="connsiteX2" fmla="*/ 5576218 w 5576218"/>
              <a:gd name="connsiteY2" fmla="*/ 2478024 h 2478024"/>
              <a:gd name="connsiteX3" fmla="*/ 0 w 5576218"/>
              <a:gd name="connsiteY3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76218" h="2478024">
                <a:moveTo>
                  <a:pt x="0" y="0"/>
                </a:moveTo>
                <a:lnTo>
                  <a:pt x="5576218" y="0"/>
                </a:lnTo>
                <a:lnTo>
                  <a:pt x="5576218" y="2478024"/>
                </a:lnTo>
                <a:lnTo>
                  <a:pt x="0" y="24780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422816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7B83CED-3AE3-4B3A-8279-792FD5C583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1"/>
            <a:ext cx="4953001" cy="6497782"/>
          </a:xfrm>
          <a:custGeom>
            <a:avLst/>
            <a:gdLst>
              <a:gd name="connsiteX0" fmla="*/ 0 w 6096001"/>
              <a:gd name="connsiteY0" fmla="*/ 0 h 6497782"/>
              <a:gd name="connsiteX1" fmla="*/ 6096001 w 6096001"/>
              <a:gd name="connsiteY1" fmla="*/ 0 h 6497782"/>
              <a:gd name="connsiteX2" fmla="*/ 6096001 w 6096001"/>
              <a:gd name="connsiteY2" fmla="*/ 6497782 h 6497782"/>
              <a:gd name="connsiteX3" fmla="*/ 0 w 6096001"/>
              <a:gd name="connsiteY3" fmla="*/ 6497782 h 649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1" h="6497782">
                <a:moveTo>
                  <a:pt x="0" y="0"/>
                </a:moveTo>
                <a:lnTo>
                  <a:pt x="6096001" y="0"/>
                </a:lnTo>
                <a:lnTo>
                  <a:pt x="6096001" y="6497782"/>
                </a:lnTo>
                <a:lnTo>
                  <a:pt x="0" y="64977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998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39203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FF6EE8-905A-4BBB-8033-D3581FFD3E86}"/>
              </a:ext>
            </a:extLst>
          </p:cNvPr>
          <p:cNvSpPr/>
          <p:nvPr userDrawn="1"/>
        </p:nvSpPr>
        <p:spPr>
          <a:xfrm>
            <a:off x="6416387" y="2202873"/>
            <a:ext cx="2690379" cy="33112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F74317-AE6C-4321-A0E8-FA8232C0C4AB}"/>
              </a:ext>
            </a:extLst>
          </p:cNvPr>
          <p:cNvSpPr/>
          <p:nvPr userDrawn="1"/>
        </p:nvSpPr>
        <p:spPr>
          <a:xfrm>
            <a:off x="3455845" y="2202873"/>
            <a:ext cx="2690379" cy="331123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739B5CC-5CF1-4E22-9CC4-0ED4D0EA37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24284" y="2410187"/>
            <a:ext cx="2341830" cy="2882250"/>
          </a:xfrm>
          <a:custGeom>
            <a:avLst/>
            <a:gdLst>
              <a:gd name="connsiteX0" fmla="*/ 0 w 2882252"/>
              <a:gd name="connsiteY0" fmla="*/ 0 h 2882250"/>
              <a:gd name="connsiteX1" fmla="*/ 2882252 w 2882252"/>
              <a:gd name="connsiteY1" fmla="*/ 0 h 2882250"/>
              <a:gd name="connsiteX2" fmla="*/ 2882252 w 2882252"/>
              <a:gd name="connsiteY2" fmla="*/ 2882250 h 2882250"/>
              <a:gd name="connsiteX3" fmla="*/ 0 w 2882252"/>
              <a:gd name="connsiteY3" fmla="*/ 2882250 h 288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252" h="2882250">
                <a:moveTo>
                  <a:pt x="0" y="0"/>
                </a:moveTo>
                <a:lnTo>
                  <a:pt x="2882252" y="0"/>
                </a:lnTo>
                <a:lnTo>
                  <a:pt x="2882252" y="2882250"/>
                </a:lnTo>
                <a:lnTo>
                  <a:pt x="0" y="2882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B8D7F240-159D-4645-888D-BC2B11E13C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84827" y="2410187"/>
            <a:ext cx="2341830" cy="2882250"/>
          </a:xfrm>
          <a:custGeom>
            <a:avLst/>
            <a:gdLst>
              <a:gd name="connsiteX0" fmla="*/ 0 w 2882252"/>
              <a:gd name="connsiteY0" fmla="*/ 0 h 2882250"/>
              <a:gd name="connsiteX1" fmla="*/ 2882252 w 2882252"/>
              <a:gd name="connsiteY1" fmla="*/ 0 h 2882250"/>
              <a:gd name="connsiteX2" fmla="*/ 2882252 w 2882252"/>
              <a:gd name="connsiteY2" fmla="*/ 2882250 h 2882250"/>
              <a:gd name="connsiteX3" fmla="*/ 0 w 2882252"/>
              <a:gd name="connsiteY3" fmla="*/ 2882250 h 288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2252" h="2882250">
                <a:moveTo>
                  <a:pt x="0" y="0"/>
                </a:moveTo>
                <a:lnTo>
                  <a:pt x="2882252" y="0"/>
                </a:lnTo>
                <a:lnTo>
                  <a:pt x="2882252" y="2882250"/>
                </a:lnTo>
                <a:lnTo>
                  <a:pt x="0" y="28822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45075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F4D906-C97A-4515-AA7B-590300A779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49612" y="1"/>
            <a:ext cx="4356389" cy="6497782"/>
          </a:xfrm>
          <a:custGeom>
            <a:avLst/>
            <a:gdLst>
              <a:gd name="connsiteX0" fmla="*/ 0 w 5361709"/>
              <a:gd name="connsiteY0" fmla="*/ 0 h 6497782"/>
              <a:gd name="connsiteX1" fmla="*/ 5361709 w 5361709"/>
              <a:gd name="connsiteY1" fmla="*/ 0 h 6497782"/>
              <a:gd name="connsiteX2" fmla="*/ 5361709 w 5361709"/>
              <a:gd name="connsiteY2" fmla="*/ 6497782 h 6497782"/>
              <a:gd name="connsiteX3" fmla="*/ 0 w 5361709"/>
              <a:gd name="connsiteY3" fmla="*/ 6497782 h 649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61709" h="6497782">
                <a:moveTo>
                  <a:pt x="0" y="0"/>
                </a:moveTo>
                <a:lnTo>
                  <a:pt x="5361709" y="0"/>
                </a:lnTo>
                <a:lnTo>
                  <a:pt x="5361709" y="6497782"/>
                </a:lnTo>
                <a:lnTo>
                  <a:pt x="0" y="64977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350930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DC64088-643F-427C-8384-DEE969EF662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789" y="446225"/>
            <a:ext cx="2290118" cy="2955064"/>
          </a:xfrm>
          <a:custGeom>
            <a:avLst/>
            <a:gdLst>
              <a:gd name="connsiteX0" fmla="*/ 0 w 2818607"/>
              <a:gd name="connsiteY0" fmla="*/ 0 h 2955064"/>
              <a:gd name="connsiteX1" fmla="*/ 2818607 w 2818607"/>
              <a:gd name="connsiteY1" fmla="*/ 0 h 2955064"/>
              <a:gd name="connsiteX2" fmla="*/ 2818607 w 2818607"/>
              <a:gd name="connsiteY2" fmla="*/ 2955064 h 2955064"/>
              <a:gd name="connsiteX3" fmla="*/ 0 w 2818607"/>
              <a:gd name="connsiteY3" fmla="*/ 2955064 h 295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8607" h="2955064">
                <a:moveTo>
                  <a:pt x="0" y="0"/>
                </a:moveTo>
                <a:lnTo>
                  <a:pt x="2818607" y="0"/>
                </a:lnTo>
                <a:lnTo>
                  <a:pt x="2818607" y="2955064"/>
                </a:lnTo>
                <a:lnTo>
                  <a:pt x="0" y="29550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354088-C44E-45D9-B89E-745335619945}"/>
              </a:ext>
            </a:extLst>
          </p:cNvPr>
          <p:cNvSpPr txBox="1"/>
          <p:nvPr userDrawn="1"/>
        </p:nvSpPr>
        <p:spPr>
          <a:xfrm>
            <a:off x="4581525" y="2866575"/>
            <a:ext cx="742950" cy="3174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id-ID" sz="1463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2AFC991E-20E5-4CE1-9A92-7F08B7317C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876762" y="446224"/>
            <a:ext cx="2290118" cy="2955064"/>
          </a:xfrm>
          <a:custGeom>
            <a:avLst/>
            <a:gdLst>
              <a:gd name="connsiteX0" fmla="*/ 0 w 2818607"/>
              <a:gd name="connsiteY0" fmla="*/ 0 h 2955064"/>
              <a:gd name="connsiteX1" fmla="*/ 2818607 w 2818607"/>
              <a:gd name="connsiteY1" fmla="*/ 0 h 2955064"/>
              <a:gd name="connsiteX2" fmla="*/ 2818607 w 2818607"/>
              <a:gd name="connsiteY2" fmla="*/ 2955064 h 2955064"/>
              <a:gd name="connsiteX3" fmla="*/ 0 w 2818607"/>
              <a:gd name="connsiteY3" fmla="*/ 2955064 h 295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8607" h="2955064">
                <a:moveTo>
                  <a:pt x="0" y="0"/>
                </a:moveTo>
                <a:lnTo>
                  <a:pt x="2818607" y="0"/>
                </a:lnTo>
                <a:lnTo>
                  <a:pt x="2818607" y="2955064"/>
                </a:lnTo>
                <a:lnTo>
                  <a:pt x="0" y="29550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0299718E-8DEC-4C4E-85E3-FCD7201C89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2789" y="3542718"/>
            <a:ext cx="2290118" cy="2955064"/>
          </a:xfrm>
          <a:custGeom>
            <a:avLst/>
            <a:gdLst>
              <a:gd name="connsiteX0" fmla="*/ 0 w 2818607"/>
              <a:gd name="connsiteY0" fmla="*/ 0 h 2955064"/>
              <a:gd name="connsiteX1" fmla="*/ 2818607 w 2818607"/>
              <a:gd name="connsiteY1" fmla="*/ 0 h 2955064"/>
              <a:gd name="connsiteX2" fmla="*/ 2818607 w 2818607"/>
              <a:gd name="connsiteY2" fmla="*/ 2955064 h 2955064"/>
              <a:gd name="connsiteX3" fmla="*/ 0 w 2818607"/>
              <a:gd name="connsiteY3" fmla="*/ 2955064 h 295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8607" h="2955064">
                <a:moveTo>
                  <a:pt x="0" y="0"/>
                </a:moveTo>
                <a:lnTo>
                  <a:pt x="2818607" y="0"/>
                </a:lnTo>
                <a:lnTo>
                  <a:pt x="2818607" y="2955064"/>
                </a:lnTo>
                <a:lnTo>
                  <a:pt x="0" y="29550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CDCB6856-41FC-4964-A5EE-84D5F036097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76762" y="3542716"/>
            <a:ext cx="2290118" cy="2955064"/>
          </a:xfrm>
          <a:custGeom>
            <a:avLst/>
            <a:gdLst>
              <a:gd name="connsiteX0" fmla="*/ 0 w 2818607"/>
              <a:gd name="connsiteY0" fmla="*/ 0 h 2955064"/>
              <a:gd name="connsiteX1" fmla="*/ 2818607 w 2818607"/>
              <a:gd name="connsiteY1" fmla="*/ 0 h 2955064"/>
              <a:gd name="connsiteX2" fmla="*/ 2818607 w 2818607"/>
              <a:gd name="connsiteY2" fmla="*/ 2955064 h 2955064"/>
              <a:gd name="connsiteX3" fmla="*/ 0 w 2818607"/>
              <a:gd name="connsiteY3" fmla="*/ 2955064 h 295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8607" h="2955064">
                <a:moveTo>
                  <a:pt x="0" y="0"/>
                </a:moveTo>
                <a:lnTo>
                  <a:pt x="2818607" y="0"/>
                </a:lnTo>
                <a:lnTo>
                  <a:pt x="2818607" y="2955064"/>
                </a:lnTo>
                <a:lnTo>
                  <a:pt x="0" y="29550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657904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1EDECD3-340C-4548-8B96-29FD51312B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9235" y="3542718"/>
            <a:ext cx="8307531" cy="2955064"/>
          </a:xfrm>
          <a:custGeom>
            <a:avLst/>
            <a:gdLst>
              <a:gd name="connsiteX0" fmla="*/ 0 w 10224653"/>
              <a:gd name="connsiteY0" fmla="*/ 0 h 2955064"/>
              <a:gd name="connsiteX1" fmla="*/ 10224653 w 10224653"/>
              <a:gd name="connsiteY1" fmla="*/ 0 h 2955064"/>
              <a:gd name="connsiteX2" fmla="*/ 10224653 w 10224653"/>
              <a:gd name="connsiteY2" fmla="*/ 2955064 h 2955064"/>
              <a:gd name="connsiteX3" fmla="*/ 0 w 10224653"/>
              <a:gd name="connsiteY3" fmla="*/ 2955064 h 2955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24653" h="2955064">
                <a:moveTo>
                  <a:pt x="0" y="0"/>
                </a:moveTo>
                <a:lnTo>
                  <a:pt x="10224653" y="0"/>
                </a:lnTo>
                <a:lnTo>
                  <a:pt x="10224653" y="2955064"/>
                </a:lnTo>
                <a:lnTo>
                  <a:pt x="0" y="29550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99987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88D6FF8-A45A-4FB9-BB35-227B355095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4094" y="9"/>
            <a:ext cx="4232564" cy="6497783"/>
          </a:xfrm>
          <a:custGeom>
            <a:avLst/>
            <a:gdLst>
              <a:gd name="connsiteX0" fmla="*/ 0 w 5209309"/>
              <a:gd name="connsiteY0" fmla="*/ 2133600 h 6497783"/>
              <a:gd name="connsiteX1" fmla="*/ 1654140 w 5209309"/>
              <a:gd name="connsiteY1" fmla="*/ 2133600 h 6497783"/>
              <a:gd name="connsiteX2" fmla="*/ 1654140 w 5209309"/>
              <a:gd name="connsiteY2" fmla="*/ 6497783 h 6497783"/>
              <a:gd name="connsiteX3" fmla="*/ 0 w 5209309"/>
              <a:gd name="connsiteY3" fmla="*/ 6497783 h 6497783"/>
              <a:gd name="connsiteX4" fmla="*/ 1777584 w 5209309"/>
              <a:gd name="connsiteY4" fmla="*/ 1360628 h 6497783"/>
              <a:gd name="connsiteX5" fmla="*/ 3431724 w 5209309"/>
              <a:gd name="connsiteY5" fmla="*/ 1360628 h 6497783"/>
              <a:gd name="connsiteX6" fmla="*/ 3431724 w 5209309"/>
              <a:gd name="connsiteY6" fmla="*/ 5724811 h 6497783"/>
              <a:gd name="connsiteX7" fmla="*/ 1777584 w 5209309"/>
              <a:gd name="connsiteY7" fmla="*/ 5724811 h 6497783"/>
              <a:gd name="connsiteX8" fmla="*/ 3555169 w 5209309"/>
              <a:gd name="connsiteY8" fmla="*/ 0 h 6497783"/>
              <a:gd name="connsiteX9" fmla="*/ 5209309 w 5209309"/>
              <a:gd name="connsiteY9" fmla="*/ 0 h 6497783"/>
              <a:gd name="connsiteX10" fmla="*/ 5209309 w 5209309"/>
              <a:gd name="connsiteY10" fmla="*/ 4364183 h 6497783"/>
              <a:gd name="connsiteX11" fmla="*/ 3555169 w 5209309"/>
              <a:gd name="connsiteY11" fmla="*/ 4364183 h 6497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9309" h="6497783">
                <a:moveTo>
                  <a:pt x="0" y="2133600"/>
                </a:moveTo>
                <a:lnTo>
                  <a:pt x="1654140" y="2133600"/>
                </a:lnTo>
                <a:lnTo>
                  <a:pt x="1654140" y="6497783"/>
                </a:lnTo>
                <a:lnTo>
                  <a:pt x="0" y="6497783"/>
                </a:lnTo>
                <a:close/>
                <a:moveTo>
                  <a:pt x="1777584" y="1360628"/>
                </a:moveTo>
                <a:lnTo>
                  <a:pt x="3431724" y="1360628"/>
                </a:lnTo>
                <a:lnTo>
                  <a:pt x="3431724" y="5724811"/>
                </a:lnTo>
                <a:lnTo>
                  <a:pt x="1777584" y="5724811"/>
                </a:lnTo>
                <a:close/>
                <a:moveTo>
                  <a:pt x="3555169" y="0"/>
                </a:moveTo>
                <a:lnTo>
                  <a:pt x="5209309" y="0"/>
                </a:lnTo>
                <a:lnTo>
                  <a:pt x="5209309" y="4364183"/>
                </a:lnTo>
                <a:lnTo>
                  <a:pt x="3555169" y="43641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18736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446261-1E26-4F64-83A7-A692E9EC497C}"/>
              </a:ext>
            </a:extLst>
          </p:cNvPr>
          <p:cNvSpPr/>
          <p:nvPr userDrawn="1"/>
        </p:nvSpPr>
        <p:spPr>
          <a:xfrm>
            <a:off x="5022690" y="3234790"/>
            <a:ext cx="2077085" cy="25564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32DD8BB-66BF-4AE0-9DEC-CD48D17CF2D7}"/>
              </a:ext>
            </a:extLst>
          </p:cNvPr>
          <p:cNvSpPr/>
          <p:nvPr userDrawn="1"/>
        </p:nvSpPr>
        <p:spPr>
          <a:xfrm>
            <a:off x="2811057" y="3234790"/>
            <a:ext cx="2077085" cy="25564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FF7150-7400-4B6A-BB9F-88D60CFE4EFC}"/>
              </a:ext>
            </a:extLst>
          </p:cNvPr>
          <p:cNvSpPr/>
          <p:nvPr userDrawn="1"/>
        </p:nvSpPr>
        <p:spPr>
          <a:xfrm>
            <a:off x="599427" y="3234790"/>
            <a:ext cx="2077085" cy="25564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398F9-5DE3-4040-929E-5391083166E6}"/>
              </a:ext>
            </a:extLst>
          </p:cNvPr>
          <p:cNvSpPr/>
          <p:nvPr userDrawn="1"/>
        </p:nvSpPr>
        <p:spPr>
          <a:xfrm>
            <a:off x="7229492" y="3234790"/>
            <a:ext cx="2077085" cy="25564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7687E71-CB90-4000-A0C7-528C09B4B4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3977" y="3400396"/>
            <a:ext cx="1807989" cy="2225215"/>
          </a:xfrm>
          <a:custGeom>
            <a:avLst/>
            <a:gdLst>
              <a:gd name="connsiteX0" fmla="*/ 0 w 2225217"/>
              <a:gd name="connsiteY0" fmla="*/ 0 h 2225215"/>
              <a:gd name="connsiteX1" fmla="*/ 2225217 w 2225217"/>
              <a:gd name="connsiteY1" fmla="*/ 0 h 2225215"/>
              <a:gd name="connsiteX2" fmla="*/ 2225217 w 2225217"/>
              <a:gd name="connsiteY2" fmla="*/ 2225215 h 2225215"/>
              <a:gd name="connsiteX3" fmla="*/ 0 w 2225217"/>
              <a:gd name="connsiteY3" fmla="*/ 2225215 h 222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217" h="2225215">
                <a:moveTo>
                  <a:pt x="0" y="0"/>
                </a:moveTo>
                <a:lnTo>
                  <a:pt x="2225217" y="0"/>
                </a:lnTo>
                <a:lnTo>
                  <a:pt x="2225217" y="2225215"/>
                </a:lnTo>
                <a:lnTo>
                  <a:pt x="0" y="22252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BAD611F-A85C-4ADD-997A-5656B89CDB7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45609" y="3400396"/>
            <a:ext cx="1807989" cy="2225215"/>
          </a:xfrm>
          <a:custGeom>
            <a:avLst/>
            <a:gdLst>
              <a:gd name="connsiteX0" fmla="*/ 0 w 2225217"/>
              <a:gd name="connsiteY0" fmla="*/ 0 h 2225215"/>
              <a:gd name="connsiteX1" fmla="*/ 2225217 w 2225217"/>
              <a:gd name="connsiteY1" fmla="*/ 0 h 2225215"/>
              <a:gd name="connsiteX2" fmla="*/ 2225217 w 2225217"/>
              <a:gd name="connsiteY2" fmla="*/ 2225215 h 2225215"/>
              <a:gd name="connsiteX3" fmla="*/ 0 w 2225217"/>
              <a:gd name="connsiteY3" fmla="*/ 2225215 h 222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217" h="2225215">
                <a:moveTo>
                  <a:pt x="0" y="0"/>
                </a:moveTo>
                <a:lnTo>
                  <a:pt x="2225217" y="0"/>
                </a:lnTo>
                <a:lnTo>
                  <a:pt x="2225217" y="2225215"/>
                </a:lnTo>
                <a:lnTo>
                  <a:pt x="0" y="22252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6CB2A765-CC30-403A-AE01-0B55A13960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57240" y="3400396"/>
            <a:ext cx="1807989" cy="2225215"/>
          </a:xfrm>
          <a:custGeom>
            <a:avLst/>
            <a:gdLst>
              <a:gd name="connsiteX0" fmla="*/ 0 w 2225217"/>
              <a:gd name="connsiteY0" fmla="*/ 0 h 2225215"/>
              <a:gd name="connsiteX1" fmla="*/ 2225217 w 2225217"/>
              <a:gd name="connsiteY1" fmla="*/ 0 h 2225215"/>
              <a:gd name="connsiteX2" fmla="*/ 2225217 w 2225217"/>
              <a:gd name="connsiteY2" fmla="*/ 2225215 h 2225215"/>
              <a:gd name="connsiteX3" fmla="*/ 0 w 2225217"/>
              <a:gd name="connsiteY3" fmla="*/ 2225215 h 222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217" h="2225215">
                <a:moveTo>
                  <a:pt x="0" y="0"/>
                </a:moveTo>
                <a:lnTo>
                  <a:pt x="2225217" y="0"/>
                </a:lnTo>
                <a:lnTo>
                  <a:pt x="2225217" y="2225215"/>
                </a:lnTo>
                <a:lnTo>
                  <a:pt x="0" y="22252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F97E964-4726-4274-B81C-EB37AEB71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64042" y="3400396"/>
            <a:ext cx="1807989" cy="2225215"/>
          </a:xfrm>
          <a:custGeom>
            <a:avLst/>
            <a:gdLst>
              <a:gd name="connsiteX0" fmla="*/ 0 w 2225217"/>
              <a:gd name="connsiteY0" fmla="*/ 0 h 2225215"/>
              <a:gd name="connsiteX1" fmla="*/ 2225217 w 2225217"/>
              <a:gd name="connsiteY1" fmla="*/ 0 h 2225215"/>
              <a:gd name="connsiteX2" fmla="*/ 2225217 w 2225217"/>
              <a:gd name="connsiteY2" fmla="*/ 2225215 h 2225215"/>
              <a:gd name="connsiteX3" fmla="*/ 0 w 2225217"/>
              <a:gd name="connsiteY3" fmla="*/ 2225215 h 222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217" h="2225215">
                <a:moveTo>
                  <a:pt x="0" y="0"/>
                </a:moveTo>
                <a:lnTo>
                  <a:pt x="2225217" y="0"/>
                </a:lnTo>
                <a:lnTo>
                  <a:pt x="2225217" y="2225215"/>
                </a:lnTo>
                <a:lnTo>
                  <a:pt x="0" y="22252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87656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C12D116-57A1-47C2-A3DF-2076B0DBD3C0}"/>
              </a:ext>
            </a:extLst>
          </p:cNvPr>
          <p:cNvSpPr/>
          <p:nvPr userDrawn="1"/>
        </p:nvSpPr>
        <p:spPr>
          <a:xfrm>
            <a:off x="7828915" y="3428999"/>
            <a:ext cx="2077085" cy="25564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4DA7EE0-CEA1-40E5-9A7A-3F453837DB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400385"/>
            <a:ext cx="4153766" cy="3097396"/>
          </a:xfrm>
          <a:custGeom>
            <a:avLst/>
            <a:gdLst>
              <a:gd name="connsiteX0" fmla="*/ 0 w 5112327"/>
              <a:gd name="connsiteY0" fmla="*/ 0 h 3097396"/>
              <a:gd name="connsiteX1" fmla="*/ 5112327 w 5112327"/>
              <a:gd name="connsiteY1" fmla="*/ 0 h 3097396"/>
              <a:gd name="connsiteX2" fmla="*/ 5112327 w 5112327"/>
              <a:gd name="connsiteY2" fmla="*/ 3097396 h 3097396"/>
              <a:gd name="connsiteX3" fmla="*/ 0 w 5112327"/>
              <a:gd name="connsiteY3" fmla="*/ 3097396 h 309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327" h="3097396">
                <a:moveTo>
                  <a:pt x="0" y="0"/>
                </a:moveTo>
                <a:lnTo>
                  <a:pt x="5112327" y="0"/>
                </a:lnTo>
                <a:lnTo>
                  <a:pt x="5112327" y="3097396"/>
                </a:lnTo>
                <a:lnTo>
                  <a:pt x="0" y="30973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7209C5F-70B3-47C0-91FE-47DCC97860D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53766" y="2"/>
            <a:ext cx="3675150" cy="3428999"/>
          </a:xfrm>
          <a:custGeom>
            <a:avLst/>
            <a:gdLst>
              <a:gd name="connsiteX0" fmla="*/ 0 w 4523261"/>
              <a:gd name="connsiteY0" fmla="*/ 0 h 3428999"/>
              <a:gd name="connsiteX1" fmla="*/ 4523261 w 4523261"/>
              <a:gd name="connsiteY1" fmla="*/ 0 h 3428999"/>
              <a:gd name="connsiteX2" fmla="*/ 4523261 w 4523261"/>
              <a:gd name="connsiteY2" fmla="*/ 3428999 h 3428999"/>
              <a:gd name="connsiteX3" fmla="*/ 0 w 4523261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3261" h="3428999">
                <a:moveTo>
                  <a:pt x="0" y="0"/>
                </a:moveTo>
                <a:lnTo>
                  <a:pt x="4523261" y="0"/>
                </a:lnTo>
                <a:lnTo>
                  <a:pt x="4523261" y="3428999"/>
                </a:lnTo>
                <a:lnTo>
                  <a:pt x="0" y="3428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8C0F1B2-8D0E-4F70-8A04-7E87C64C1F1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63467" y="3594605"/>
            <a:ext cx="1807989" cy="2225215"/>
          </a:xfrm>
          <a:custGeom>
            <a:avLst/>
            <a:gdLst>
              <a:gd name="connsiteX0" fmla="*/ 0 w 2225217"/>
              <a:gd name="connsiteY0" fmla="*/ 0 h 2225215"/>
              <a:gd name="connsiteX1" fmla="*/ 2225217 w 2225217"/>
              <a:gd name="connsiteY1" fmla="*/ 0 h 2225215"/>
              <a:gd name="connsiteX2" fmla="*/ 2225217 w 2225217"/>
              <a:gd name="connsiteY2" fmla="*/ 2225215 h 2225215"/>
              <a:gd name="connsiteX3" fmla="*/ 0 w 2225217"/>
              <a:gd name="connsiteY3" fmla="*/ 2225215 h 222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5217" h="2225215">
                <a:moveTo>
                  <a:pt x="0" y="0"/>
                </a:moveTo>
                <a:lnTo>
                  <a:pt x="2225217" y="0"/>
                </a:lnTo>
                <a:lnTo>
                  <a:pt x="2225217" y="2225215"/>
                </a:lnTo>
                <a:lnTo>
                  <a:pt x="0" y="222521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16086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8B31798-5E37-44DD-B4FF-37B1B96464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2791" y="0"/>
            <a:ext cx="5031799" cy="6497782"/>
          </a:xfrm>
          <a:custGeom>
            <a:avLst/>
            <a:gdLst>
              <a:gd name="connsiteX0" fmla="*/ 3131126 w 6192983"/>
              <a:gd name="connsiteY0" fmla="*/ 1751638 h 6497782"/>
              <a:gd name="connsiteX1" fmla="*/ 4627420 w 6192983"/>
              <a:gd name="connsiteY1" fmla="*/ 1751638 h 6497782"/>
              <a:gd name="connsiteX2" fmla="*/ 4627420 w 6192983"/>
              <a:gd name="connsiteY2" fmla="*/ 6497782 h 6497782"/>
              <a:gd name="connsiteX3" fmla="*/ 3131126 w 6192983"/>
              <a:gd name="connsiteY3" fmla="*/ 6497782 h 6497782"/>
              <a:gd name="connsiteX4" fmla="*/ 0 w 6192983"/>
              <a:gd name="connsiteY4" fmla="*/ 1751638 h 6497782"/>
              <a:gd name="connsiteX5" fmla="*/ 1496294 w 6192983"/>
              <a:gd name="connsiteY5" fmla="*/ 1751638 h 6497782"/>
              <a:gd name="connsiteX6" fmla="*/ 1496294 w 6192983"/>
              <a:gd name="connsiteY6" fmla="*/ 6497782 h 6497782"/>
              <a:gd name="connsiteX7" fmla="*/ 0 w 6192983"/>
              <a:gd name="connsiteY7" fmla="*/ 6497782 h 6497782"/>
              <a:gd name="connsiteX8" fmla="*/ 4696689 w 6192983"/>
              <a:gd name="connsiteY8" fmla="*/ 737722 h 6497782"/>
              <a:gd name="connsiteX9" fmla="*/ 6192983 w 6192983"/>
              <a:gd name="connsiteY9" fmla="*/ 737722 h 6497782"/>
              <a:gd name="connsiteX10" fmla="*/ 6192983 w 6192983"/>
              <a:gd name="connsiteY10" fmla="*/ 5483866 h 6497782"/>
              <a:gd name="connsiteX11" fmla="*/ 4696689 w 6192983"/>
              <a:gd name="connsiteY11" fmla="*/ 5483866 h 6497782"/>
              <a:gd name="connsiteX12" fmla="*/ 1565563 w 6192983"/>
              <a:gd name="connsiteY12" fmla="*/ 0 h 6497782"/>
              <a:gd name="connsiteX13" fmla="*/ 3061857 w 6192983"/>
              <a:gd name="connsiteY13" fmla="*/ 0 h 6497782"/>
              <a:gd name="connsiteX14" fmla="*/ 3061857 w 6192983"/>
              <a:gd name="connsiteY14" fmla="*/ 4746144 h 6497782"/>
              <a:gd name="connsiteX15" fmla="*/ 1565563 w 6192983"/>
              <a:gd name="connsiteY15" fmla="*/ 4746144 h 649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192983" h="6497782">
                <a:moveTo>
                  <a:pt x="3131126" y="1751638"/>
                </a:moveTo>
                <a:lnTo>
                  <a:pt x="4627420" y="1751638"/>
                </a:lnTo>
                <a:lnTo>
                  <a:pt x="4627420" y="6497782"/>
                </a:lnTo>
                <a:lnTo>
                  <a:pt x="3131126" y="6497782"/>
                </a:lnTo>
                <a:close/>
                <a:moveTo>
                  <a:pt x="0" y="1751638"/>
                </a:moveTo>
                <a:lnTo>
                  <a:pt x="1496294" y="1751638"/>
                </a:lnTo>
                <a:lnTo>
                  <a:pt x="1496294" y="6497782"/>
                </a:lnTo>
                <a:lnTo>
                  <a:pt x="0" y="6497782"/>
                </a:lnTo>
                <a:close/>
                <a:moveTo>
                  <a:pt x="4696689" y="737722"/>
                </a:moveTo>
                <a:lnTo>
                  <a:pt x="6192983" y="737722"/>
                </a:lnTo>
                <a:lnTo>
                  <a:pt x="6192983" y="5483866"/>
                </a:lnTo>
                <a:lnTo>
                  <a:pt x="4696689" y="5483866"/>
                </a:lnTo>
                <a:close/>
                <a:moveTo>
                  <a:pt x="1565563" y="0"/>
                </a:moveTo>
                <a:lnTo>
                  <a:pt x="3061857" y="0"/>
                </a:lnTo>
                <a:lnTo>
                  <a:pt x="3061857" y="4746144"/>
                </a:lnTo>
                <a:lnTo>
                  <a:pt x="1565563" y="474614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597425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89EE40F-03DD-4335-B6E4-66430AF603C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964872"/>
            <a:ext cx="4153766" cy="3228110"/>
          </a:xfrm>
          <a:custGeom>
            <a:avLst/>
            <a:gdLst>
              <a:gd name="connsiteX0" fmla="*/ 0 w 5112327"/>
              <a:gd name="connsiteY0" fmla="*/ 0 h 3228110"/>
              <a:gd name="connsiteX1" fmla="*/ 5112327 w 5112327"/>
              <a:gd name="connsiteY1" fmla="*/ 0 h 3228110"/>
              <a:gd name="connsiteX2" fmla="*/ 5112327 w 5112327"/>
              <a:gd name="connsiteY2" fmla="*/ 3228110 h 3228110"/>
              <a:gd name="connsiteX3" fmla="*/ 0 w 5112327"/>
              <a:gd name="connsiteY3" fmla="*/ 3228110 h 322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327" h="3228110">
                <a:moveTo>
                  <a:pt x="0" y="0"/>
                </a:moveTo>
                <a:lnTo>
                  <a:pt x="5112327" y="0"/>
                </a:lnTo>
                <a:lnTo>
                  <a:pt x="5112327" y="3228110"/>
                </a:lnTo>
                <a:lnTo>
                  <a:pt x="0" y="32281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29049A8-D41A-4987-8432-2010BB387A5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77593" y="2944091"/>
            <a:ext cx="4153766" cy="3228110"/>
          </a:xfrm>
          <a:custGeom>
            <a:avLst/>
            <a:gdLst>
              <a:gd name="connsiteX0" fmla="*/ 0 w 5112327"/>
              <a:gd name="connsiteY0" fmla="*/ 0 h 3228110"/>
              <a:gd name="connsiteX1" fmla="*/ 5112327 w 5112327"/>
              <a:gd name="connsiteY1" fmla="*/ 0 h 3228110"/>
              <a:gd name="connsiteX2" fmla="*/ 5112327 w 5112327"/>
              <a:gd name="connsiteY2" fmla="*/ 3228110 h 3228110"/>
              <a:gd name="connsiteX3" fmla="*/ 0 w 5112327"/>
              <a:gd name="connsiteY3" fmla="*/ 3228110 h 322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327" h="3228110">
                <a:moveTo>
                  <a:pt x="0" y="0"/>
                </a:moveTo>
                <a:lnTo>
                  <a:pt x="5112327" y="0"/>
                </a:lnTo>
                <a:lnTo>
                  <a:pt x="5112327" y="3228110"/>
                </a:lnTo>
                <a:lnTo>
                  <a:pt x="0" y="32281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086625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C03E9BC-00C1-433A-807F-BD4FB5C94E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52235" y="-1"/>
            <a:ext cx="4153766" cy="6497782"/>
          </a:xfrm>
          <a:custGeom>
            <a:avLst/>
            <a:gdLst>
              <a:gd name="connsiteX0" fmla="*/ 0 w 5112327"/>
              <a:gd name="connsiteY0" fmla="*/ 0 h 6497782"/>
              <a:gd name="connsiteX1" fmla="*/ 5112327 w 5112327"/>
              <a:gd name="connsiteY1" fmla="*/ 0 h 6497782"/>
              <a:gd name="connsiteX2" fmla="*/ 5112327 w 5112327"/>
              <a:gd name="connsiteY2" fmla="*/ 6497782 h 6497782"/>
              <a:gd name="connsiteX3" fmla="*/ 0 w 5112327"/>
              <a:gd name="connsiteY3" fmla="*/ 6497782 h 649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327" h="6497782">
                <a:moveTo>
                  <a:pt x="0" y="0"/>
                </a:moveTo>
                <a:lnTo>
                  <a:pt x="5112327" y="0"/>
                </a:lnTo>
                <a:lnTo>
                  <a:pt x="5112327" y="6497782"/>
                </a:lnTo>
                <a:lnTo>
                  <a:pt x="0" y="64977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94498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3514255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1278022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5442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3041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14998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59606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805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2669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DE111-F03B-486F-B4E3-F37ED9AE84EB}" type="datetimeFigureOut">
              <a:rPr lang="id-ID" smtClean="0"/>
              <a:t>30/05/2022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B62479-2055-46F7-8971-37C84DF719E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478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68" r:id="rId3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3E30B6DE-8C52-E7F7-1867-592EFFE9E7C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58" r="7692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388713"/>
            <a:ext cx="9906000" cy="469287"/>
          </a:xfrm>
          <a:prstGeom prst="rect">
            <a:avLst/>
          </a:prstGeom>
          <a:solidFill>
            <a:schemeClr val="accent4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4977B-6A28-4506-B9C4-0C56A6771FD4}"/>
              </a:ext>
            </a:extLst>
          </p:cNvPr>
          <p:cNvSpPr/>
          <p:nvPr/>
        </p:nvSpPr>
        <p:spPr>
          <a:xfrm>
            <a:off x="4953000" y="3443649"/>
            <a:ext cx="4953000" cy="923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35F4B-D7AD-4405-ADEE-3FB758373822}"/>
              </a:ext>
            </a:extLst>
          </p:cNvPr>
          <p:cNvSpPr txBox="1"/>
          <p:nvPr/>
        </p:nvSpPr>
        <p:spPr>
          <a:xfrm>
            <a:off x="5104990" y="3513326"/>
            <a:ext cx="63859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Indonesia Best Business Transformation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20DB3-EDCA-4C36-BB16-BFED0FBA9361}"/>
              </a:ext>
            </a:extLst>
          </p:cNvPr>
          <p:cNvSpPr txBox="1"/>
          <p:nvPr/>
        </p:nvSpPr>
        <p:spPr>
          <a:xfrm>
            <a:off x="4953000" y="1613503"/>
            <a:ext cx="424616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PEGADAIAN</a:t>
            </a:r>
            <a:endParaRPr lang="en-US" sz="3600" spc="244" dirty="0">
              <a:solidFill>
                <a:schemeClr val="bg1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  <a:p>
            <a:r>
              <a:rPr lang="en-US" sz="36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TOWER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4EB81-A80F-438E-80D6-440C20AD1DCF}"/>
              </a:ext>
            </a:extLst>
          </p:cNvPr>
          <p:cNvSpPr txBox="1"/>
          <p:nvPr/>
        </p:nvSpPr>
        <p:spPr>
          <a:xfrm>
            <a:off x="4953000" y="2875387"/>
            <a:ext cx="13066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20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22</a:t>
            </a:r>
          </a:p>
        </p:txBody>
      </p:sp>
      <p:pic>
        <p:nvPicPr>
          <p:cNvPr id="1026" name="Picture 2" descr="Logo PP (Pembangunan Perumahan) Vector Cdr &amp; Png HD | GUDRIL LOGO |  Tempat-nya Download logo CDR">
            <a:extLst>
              <a:ext uri="{FF2B5EF4-FFF2-40B4-BE49-F238E27FC236}">
                <a16:creationId xmlns:a16="http://schemas.microsoft.com/office/drawing/2014/main" id="{85CA24C7-C8A8-AA73-523A-E0DB3AA94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9162" y="6391503"/>
            <a:ext cx="621996" cy="46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5572885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65323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B2F0C-C570-442D-925C-1D895A389EA7}"/>
              </a:ext>
            </a:extLst>
          </p:cNvPr>
          <p:cNvSpPr txBox="1"/>
          <p:nvPr/>
        </p:nvSpPr>
        <p:spPr>
          <a:xfrm>
            <a:off x="2773680" y="1156999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LOGO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PERUSAHAAN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37506D-BA51-4AA8-B515-92166EF2E62B}"/>
              </a:ext>
            </a:extLst>
          </p:cNvPr>
          <p:cNvSpPr/>
          <p:nvPr/>
        </p:nvSpPr>
        <p:spPr>
          <a:xfrm>
            <a:off x="544946" y="1862003"/>
            <a:ext cx="4109380" cy="4128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meluncurkan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logo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terbaru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tepat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pada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ulang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tahunnya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yang ke-112,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tanggal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1 April 2013. Logo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baru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masih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mempertahankan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symbol lama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berupa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timbangan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melambangkan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keadilan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dan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kejujuran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namun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dikemas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dengan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lebih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dinamis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dan modern. symbol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baru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ini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melambangkan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proses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perjalan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sebagai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institusi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solusi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keuangan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berpegang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pada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nilai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kolaborasi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transparansi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dan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kepercayaan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Ditambah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dengan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bentuk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tiga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lingkarang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saling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bersinggungan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mewakili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tiga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layanan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utama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yaitu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pembiayaan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gadai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dan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mikro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emas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dan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aneka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jasa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100" dirty="0">
              <a:solidFill>
                <a:schemeClr val="tx2">
                  <a:lumMod val="50000"/>
                </a:schemeClr>
              </a:solidFill>
              <a:cs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Warna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hijau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tetap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dipertahankan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dengan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warna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lebih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bervariatif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melambangkan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keteduhan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senantiasa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berkembang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melindungi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dan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membantu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masyarakat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Tidak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dilupa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dengan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tagline popular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yaitu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“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mengatasi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masalah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tanpa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masalah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”,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masih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dipertahankan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</a:t>
            </a:r>
          </a:p>
        </p:txBody>
      </p:sp>
      <p:pic>
        <p:nvPicPr>
          <p:cNvPr id="14" name="Picture 2" descr="Belajar dari Logo Pegadaian - Kompasiana.com">
            <a:extLst>
              <a:ext uri="{FF2B5EF4-FFF2-40B4-BE49-F238E27FC236}">
                <a16:creationId xmlns:a16="http://schemas.microsoft.com/office/drawing/2014/main" id="{8DD5CE54-6333-FC49-6279-0E269966B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546" y="1891080"/>
            <a:ext cx="28575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98AE5A3C-5749-80DB-30EB-4ED4DEFE7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909" y="3825384"/>
            <a:ext cx="3082773" cy="194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D25F50-FFC1-6249-BAC3-F1ED9CBAE2BA}"/>
              </a:ext>
            </a:extLst>
          </p:cNvPr>
          <p:cNvSpPr txBox="1"/>
          <p:nvPr/>
        </p:nvSpPr>
        <p:spPr>
          <a:xfrm>
            <a:off x="8226199" y="1585004"/>
            <a:ext cx="1253693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ntserrat SemiBold" panose="00000700000000000000" pitchFamily="50" charset="0"/>
              </a:rPr>
              <a:t>LAMA</a:t>
            </a:r>
            <a:endParaRPr lang="id-ID" sz="12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1E283B-2D4D-6517-9B92-3ED91249B845}"/>
              </a:ext>
            </a:extLst>
          </p:cNvPr>
          <p:cNvSpPr txBox="1"/>
          <p:nvPr/>
        </p:nvSpPr>
        <p:spPr>
          <a:xfrm>
            <a:off x="8226199" y="3651029"/>
            <a:ext cx="1253693" cy="27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Montserrat SemiBold" panose="00000700000000000000" pitchFamily="50" charset="0"/>
              </a:rPr>
              <a:t>BARU</a:t>
            </a:r>
            <a:endParaRPr lang="id-ID" sz="1200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55127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AE542C1-7BD6-E951-6FB2-84DF15EDC914}"/>
              </a:ext>
            </a:extLst>
          </p:cNvPr>
          <p:cNvSpPr/>
          <p:nvPr/>
        </p:nvSpPr>
        <p:spPr>
          <a:xfrm>
            <a:off x="4812145" y="2641600"/>
            <a:ext cx="624118" cy="742383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70502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F5A12-9173-4BF0-A448-049F14AB4DBC}"/>
              </a:ext>
            </a:extLst>
          </p:cNvPr>
          <p:cNvSpPr txBox="1"/>
          <p:nvPr/>
        </p:nvSpPr>
        <p:spPr>
          <a:xfrm>
            <a:off x="5428329" y="540275"/>
            <a:ext cx="3768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VISI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DAN </a:t>
            </a:r>
            <a:r>
              <a:rPr lang="en-US" sz="26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MISI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FC65B6-AE3B-434A-8C44-B838610FC88E}"/>
              </a:ext>
            </a:extLst>
          </p:cNvPr>
          <p:cNvSpPr/>
          <p:nvPr/>
        </p:nvSpPr>
        <p:spPr>
          <a:xfrm>
            <a:off x="5436263" y="1108958"/>
            <a:ext cx="175271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accent4"/>
                </a:solidFill>
                <a:latin typeface="Montserrat" panose="00000500000000000000" pitchFamily="50" charset="0"/>
                <a:cs typeface="Segoe UI" panose="020B0502040204020203" pitchFamily="34" charset="0"/>
              </a:rPr>
              <a:t>VISI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8354920-D15C-3AB8-5BCE-351169D1C710}"/>
              </a:ext>
            </a:extLst>
          </p:cNvPr>
          <p:cNvSpPr/>
          <p:nvPr/>
        </p:nvSpPr>
        <p:spPr>
          <a:xfrm>
            <a:off x="5428329" y="1406473"/>
            <a:ext cx="3840496" cy="742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Menjadi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The Most Valuable Financial Company di Indonesia dan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Sebagai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Agen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Inklusi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Keuangan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Pilihan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Utama Masyarakat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F604F3-B37C-32FB-CA62-5526029E6878}"/>
              </a:ext>
            </a:extLst>
          </p:cNvPr>
          <p:cNvSpPr/>
          <p:nvPr/>
        </p:nvSpPr>
        <p:spPr>
          <a:xfrm>
            <a:off x="5436263" y="2522611"/>
            <a:ext cx="175271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00" b="1" dirty="0">
                <a:solidFill>
                  <a:schemeClr val="accent4"/>
                </a:solidFill>
                <a:latin typeface="Montserrat" panose="00000500000000000000" pitchFamily="50" charset="0"/>
                <a:cs typeface="Segoe UI" panose="020B0502040204020203" pitchFamily="34" charset="0"/>
              </a:rPr>
              <a:t>MISI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810F0C-8278-FD4F-9055-F65A19870E27}"/>
              </a:ext>
            </a:extLst>
          </p:cNvPr>
          <p:cNvSpPr/>
          <p:nvPr/>
        </p:nvSpPr>
        <p:spPr>
          <a:xfrm>
            <a:off x="5436263" y="2814999"/>
            <a:ext cx="3832562" cy="338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Memberikan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manfaat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keuntungan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optimal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bagi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seluruh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stakeholder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                                       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mengembangkan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bisnis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inti;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Memperluas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jangkauan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layanan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UMKM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melalui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sinergi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Ultra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Mikro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untuk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meningkatkan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proposisi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   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nilai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ke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nasabah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dan stakeholder;</a:t>
            </a:r>
          </a:p>
          <a:p>
            <a:pPr marL="228600" indent="-228600" algn="just">
              <a:lnSpc>
                <a:spcPct val="150000"/>
              </a:lnSpc>
              <a:buFont typeface="+mj-lt"/>
              <a:buAutoNum type="arabicPeriod"/>
            </a:pP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Memberikan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service excellence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fokus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nasabah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melalui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-      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Bisnis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proses yang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lebih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sederhana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dan digital</a:t>
            </a: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-      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Teknologi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informasi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handal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mutakhir</a:t>
            </a: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-      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Praktek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manajemen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risiko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kokoh</a:t>
            </a: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-        SDM yang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profesional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berbudaya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kinerja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baik</a:t>
            </a: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pic>
        <p:nvPicPr>
          <p:cNvPr id="5126" name="Picture 6" descr="Resmi Ketok Palu, Pegadaian Sambut Positif PP Holding Ultra Mikro">
            <a:extLst>
              <a:ext uri="{FF2B5EF4-FFF2-40B4-BE49-F238E27FC236}">
                <a16:creationId xmlns:a16="http://schemas.microsoft.com/office/drawing/2014/main" id="{9ABF66BF-FCEF-DA9E-9DD3-7314C5A8E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78" r="23822"/>
          <a:stretch/>
        </p:blipFill>
        <p:spPr bwMode="auto">
          <a:xfrm>
            <a:off x="0" y="787400"/>
            <a:ext cx="4953000" cy="528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57638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1308126" y="4886457"/>
            <a:ext cx="7392960" cy="827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100" dirty="0"/>
              <a:t>	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mendukung</a:t>
            </a:r>
            <a:r>
              <a:rPr lang="en-ID" sz="1100" dirty="0"/>
              <a:t> </a:t>
            </a:r>
            <a:r>
              <a:rPr lang="en-ID" sz="1100" dirty="0" err="1"/>
              <a:t>terwujudnya</a:t>
            </a:r>
            <a:r>
              <a:rPr lang="en-ID" sz="1100" dirty="0"/>
              <a:t> </a:t>
            </a:r>
            <a:r>
              <a:rPr lang="en-ID" sz="1100" dirty="0" err="1"/>
              <a:t>visi</a:t>
            </a:r>
            <a:r>
              <a:rPr lang="en-ID" sz="1100" dirty="0"/>
              <a:t> dan </a:t>
            </a:r>
            <a:r>
              <a:rPr lang="en-ID" sz="1100" dirty="0" err="1"/>
              <a:t>misi</a:t>
            </a:r>
            <a:r>
              <a:rPr lang="en-ID" sz="1100" dirty="0"/>
              <a:t> Perseroan, </a:t>
            </a:r>
            <a:r>
              <a:rPr lang="en-ID" sz="1100" dirty="0" err="1"/>
              <a:t>maka</a:t>
            </a:r>
            <a:r>
              <a:rPr lang="en-ID" sz="1100" dirty="0"/>
              <a:t> </a:t>
            </a:r>
            <a:r>
              <a:rPr lang="en-ID" sz="1100" dirty="0" err="1"/>
              <a:t>telah</a:t>
            </a:r>
            <a:r>
              <a:rPr lang="en-ID" sz="1100" dirty="0"/>
              <a:t> </a:t>
            </a:r>
            <a:r>
              <a:rPr lang="en-ID" sz="1100" dirty="0" err="1"/>
              <a:t>ditetapkan</a:t>
            </a:r>
            <a:r>
              <a:rPr lang="en-ID" sz="1100" dirty="0"/>
              <a:t> </a:t>
            </a:r>
            <a:r>
              <a:rPr lang="en-ID" sz="1100" dirty="0" err="1"/>
              <a:t>budaya</a:t>
            </a:r>
            <a:r>
              <a:rPr lang="en-ID" sz="1100" dirty="0"/>
              <a:t> </a:t>
            </a:r>
            <a:r>
              <a:rPr lang="en-ID" sz="1100" dirty="0" err="1"/>
              <a:t>perusahaan</a:t>
            </a:r>
            <a:r>
              <a:rPr lang="en-ID" sz="1100" dirty="0"/>
              <a:t> yang </a:t>
            </a:r>
            <a:r>
              <a:rPr lang="en-ID" sz="1100" dirty="0" err="1"/>
              <a:t>harus</a:t>
            </a:r>
            <a:r>
              <a:rPr lang="en-ID" sz="1100" dirty="0"/>
              <a:t> </a:t>
            </a:r>
            <a:r>
              <a:rPr lang="en-ID" sz="1100" dirty="0" err="1"/>
              <a:t>selalu</a:t>
            </a:r>
            <a:r>
              <a:rPr lang="en-ID" sz="1100" dirty="0"/>
              <a:t> </a:t>
            </a:r>
            <a:r>
              <a:rPr lang="en-ID" sz="1100" dirty="0" err="1"/>
              <a:t>dipelajari</a:t>
            </a:r>
            <a:r>
              <a:rPr lang="en-ID" sz="1100" dirty="0"/>
              <a:t>, </a:t>
            </a:r>
            <a:r>
              <a:rPr lang="en-ID" sz="1100" dirty="0" err="1"/>
              <a:t>dipahami</a:t>
            </a:r>
            <a:r>
              <a:rPr lang="en-ID" sz="1100" dirty="0"/>
              <a:t>, </a:t>
            </a:r>
            <a:r>
              <a:rPr lang="en-ID" sz="1100" dirty="0" err="1"/>
              <a:t>dihayati</a:t>
            </a:r>
            <a:r>
              <a:rPr lang="en-ID" sz="1100" dirty="0"/>
              <a:t>, dan </a:t>
            </a:r>
            <a:r>
              <a:rPr lang="en-ID" sz="1100" dirty="0" err="1"/>
              <a:t>dilaksanakan</a:t>
            </a:r>
            <a:r>
              <a:rPr lang="en-ID" sz="1100" dirty="0"/>
              <a:t> oleh </a:t>
            </a:r>
            <a:r>
              <a:rPr lang="en-ID" sz="1100" dirty="0" err="1"/>
              <a:t>seluruh</a:t>
            </a:r>
            <a:r>
              <a:rPr lang="en-ID" sz="1100" dirty="0"/>
              <a:t> </a:t>
            </a:r>
            <a:r>
              <a:rPr lang="en-ID" sz="1100" dirty="0" err="1"/>
              <a:t>insan</a:t>
            </a:r>
            <a:r>
              <a:rPr lang="en-ID" sz="1100" dirty="0"/>
              <a:t> </a:t>
            </a:r>
            <a:r>
              <a:rPr lang="en-ID" sz="1100" dirty="0" err="1"/>
              <a:t>Pegadaian</a:t>
            </a:r>
            <a:r>
              <a:rPr lang="en-ID" sz="1100" dirty="0"/>
              <a:t> </a:t>
            </a:r>
            <a:r>
              <a:rPr lang="en-ID" sz="1100" dirty="0" err="1"/>
              <a:t>yaitu</a:t>
            </a:r>
            <a:r>
              <a:rPr lang="en-ID" sz="1100" dirty="0"/>
              <a:t> </a:t>
            </a:r>
            <a:r>
              <a:rPr lang="en-ID" sz="1100" dirty="0" err="1"/>
              <a:t>jiwa</a:t>
            </a:r>
            <a:r>
              <a:rPr lang="en-ID" sz="1100" dirty="0"/>
              <a:t> AKHLAK yang </a:t>
            </a:r>
            <a:r>
              <a:rPr lang="en-ID" sz="1100" dirty="0" err="1"/>
              <a:t>terdiri</a:t>
            </a:r>
            <a:r>
              <a:rPr lang="en-ID" sz="1100" dirty="0"/>
              <a:t> </a:t>
            </a:r>
            <a:r>
              <a:rPr lang="en-ID" sz="1100" dirty="0" err="1"/>
              <a:t>dari</a:t>
            </a:r>
            <a:r>
              <a:rPr lang="en-ID" sz="1100" dirty="0"/>
              <a:t>: Amanah, </a:t>
            </a:r>
            <a:r>
              <a:rPr lang="en-ID" sz="1100" dirty="0" err="1"/>
              <a:t>Kompeten</a:t>
            </a:r>
            <a:r>
              <a:rPr lang="en-ID" sz="1100" dirty="0"/>
              <a:t>, </a:t>
            </a:r>
            <a:r>
              <a:rPr lang="en-ID" sz="1100" dirty="0" err="1"/>
              <a:t>Harmonis</a:t>
            </a:r>
            <a:r>
              <a:rPr lang="en-ID" sz="1100" dirty="0"/>
              <a:t>, Loyal, </a:t>
            </a:r>
            <a:r>
              <a:rPr lang="en-ID" sz="1100" dirty="0" err="1"/>
              <a:t>Adaptif</a:t>
            </a:r>
            <a:r>
              <a:rPr lang="en-ID" sz="1100" dirty="0"/>
              <a:t> dan </a:t>
            </a:r>
            <a:r>
              <a:rPr lang="en-ID" sz="1100" dirty="0" err="1"/>
              <a:t>Kolaboratif</a:t>
            </a:r>
            <a:r>
              <a:rPr lang="en-ID" sz="1100" dirty="0"/>
              <a:t>.</a:t>
            </a:r>
          </a:p>
        </p:txBody>
      </p:sp>
      <p:sp>
        <p:nvSpPr>
          <p:cNvPr id="57" name="Shape 4711"/>
          <p:cNvSpPr/>
          <p:nvPr/>
        </p:nvSpPr>
        <p:spPr>
          <a:xfrm>
            <a:off x="2476453" y="2875931"/>
            <a:ext cx="317200" cy="4563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384" y="0"/>
                </a:moveTo>
                <a:lnTo>
                  <a:pt x="103384" y="0"/>
                </a:lnTo>
                <a:cubicBezTo>
                  <a:pt x="38030" y="30000"/>
                  <a:pt x="38030" y="30000"/>
                  <a:pt x="38030" y="30000"/>
                </a:cubicBezTo>
                <a:cubicBezTo>
                  <a:pt x="16246" y="30000"/>
                  <a:pt x="16246" y="30000"/>
                  <a:pt x="16246" y="30000"/>
                </a:cubicBezTo>
                <a:cubicBezTo>
                  <a:pt x="11076" y="30000"/>
                  <a:pt x="0" y="33813"/>
                  <a:pt x="0" y="41186"/>
                </a:cubicBezTo>
                <a:cubicBezTo>
                  <a:pt x="0" y="78559"/>
                  <a:pt x="0" y="78559"/>
                  <a:pt x="0" y="78559"/>
                </a:cubicBezTo>
                <a:cubicBezTo>
                  <a:pt x="0" y="86186"/>
                  <a:pt x="11076" y="89745"/>
                  <a:pt x="16246" y="89745"/>
                </a:cubicBezTo>
                <a:cubicBezTo>
                  <a:pt x="38030" y="89745"/>
                  <a:pt x="38030" y="89745"/>
                  <a:pt x="38030" y="89745"/>
                </a:cubicBezTo>
                <a:cubicBezTo>
                  <a:pt x="103384" y="119745"/>
                  <a:pt x="103384" y="119745"/>
                  <a:pt x="103384" y="119745"/>
                </a:cubicBezTo>
                <a:cubicBezTo>
                  <a:pt x="108553" y="119745"/>
                  <a:pt x="119630" y="116186"/>
                  <a:pt x="119630" y="108559"/>
                </a:cubicBezTo>
                <a:cubicBezTo>
                  <a:pt x="119630" y="11186"/>
                  <a:pt x="119630" y="11186"/>
                  <a:pt x="119630" y="11186"/>
                </a:cubicBezTo>
                <a:cubicBezTo>
                  <a:pt x="119630" y="3813"/>
                  <a:pt x="108553" y="0"/>
                  <a:pt x="103384" y="0"/>
                </a:cubicBezTo>
                <a:close/>
                <a:moveTo>
                  <a:pt x="38030" y="75000"/>
                </a:moveTo>
                <a:lnTo>
                  <a:pt x="38030" y="75000"/>
                </a:lnTo>
                <a:cubicBezTo>
                  <a:pt x="38030" y="78559"/>
                  <a:pt x="32492" y="78559"/>
                  <a:pt x="32492" y="78559"/>
                </a:cubicBezTo>
                <a:cubicBezTo>
                  <a:pt x="21784" y="78559"/>
                  <a:pt x="21784" y="78559"/>
                  <a:pt x="21784" y="78559"/>
                </a:cubicBezTo>
                <a:cubicBezTo>
                  <a:pt x="21784" y="78559"/>
                  <a:pt x="16246" y="78559"/>
                  <a:pt x="16246" y="75000"/>
                </a:cubicBezTo>
                <a:cubicBezTo>
                  <a:pt x="16246" y="45000"/>
                  <a:pt x="16246" y="45000"/>
                  <a:pt x="16246" y="45000"/>
                </a:cubicBezTo>
                <a:cubicBezTo>
                  <a:pt x="16246" y="41186"/>
                  <a:pt x="21784" y="41186"/>
                  <a:pt x="21784" y="41186"/>
                </a:cubicBezTo>
                <a:cubicBezTo>
                  <a:pt x="32492" y="41186"/>
                  <a:pt x="32492" y="41186"/>
                  <a:pt x="32492" y="41186"/>
                </a:cubicBezTo>
                <a:cubicBezTo>
                  <a:pt x="32492" y="41186"/>
                  <a:pt x="38030" y="41186"/>
                  <a:pt x="38030" y="45000"/>
                </a:cubicBezTo>
                <a:lnTo>
                  <a:pt x="38030" y="75000"/>
                </a:lnTo>
                <a:close/>
                <a:moveTo>
                  <a:pt x="103384" y="108559"/>
                </a:moveTo>
                <a:lnTo>
                  <a:pt x="103384" y="108559"/>
                </a:lnTo>
                <a:cubicBezTo>
                  <a:pt x="54276" y="86186"/>
                  <a:pt x="54276" y="86186"/>
                  <a:pt x="54276" y="86186"/>
                </a:cubicBezTo>
                <a:cubicBezTo>
                  <a:pt x="54276" y="78559"/>
                  <a:pt x="54276" y="37627"/>
                  <a:pt x="54276" y="30000"/>
                </a:cubicBezTo>
                <a:cubicBezTo>
                  <a:pt x="103384" y="11186"/>
                  <a:pt x="103384" y="11186"/>
                  <a:pt x="103384" y="11186"/>
                </a:cubicBezTo>
                <a:cubicBezTo>
                  <a:pt x="103384" y="15000"/>
                  <a:pt x="103384" y="104745"/>
                  <a:pt x="103384" y="108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37142" tIns="18566" rIns="37142" bIns="18566" anchor="ctr" anchorCtr="0">
            <a:noAutofit/>
          </a:bodyPr>
          <a:lstStyle/>
          <a:p>
            <a:endParaRPr sz="1463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6" name="Shape 4710"/>
          <p:cNvSpPr/>
          <p:nvPr/>
        </p:nvSpPr>
        <p:spPr>
          <a:xfrm>
            <a:off x="4760470" y="2875931"/>
            <a:ext cx="488272" cy="4563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932" y="0"/>
                </a:moveTo>
                <a:lnTo>
                  <a:pt x="66932" y="0"/>
                </a:lnTo>
                <a:cubicBezTo>
                  <a:pt x="24621" y="30000"/>
                  <a:pt x="24621" y="30000"/>
                  <a:pt x="24621" y="30000"/>
                </a:cubicBezTo>
                <a:cubicBezTo>
                  <a:pt x="10517" y="30000"/>
                  <a:pt x="10517" y="30000"/>
                  <a:pt x="10517" y="30000"/>
                </a:cubicBezTo>
                <a:cubicBezTo>
                  <a:pt x="7171" y="30000"/>
                  <a:pt x="0" y="33813"/>
                  <a:pt x="0" y="41186"/>
                </a:cubicBezTo>
                <a:cubicBezTo>
                  <a:pt x="0" y="78559"/>
                  <a:pt x="0" y="78559"/>
                  <a:pt x="0" y="78559"/>
                </a:cubicBezTo>
                <a:cubicBezTo>
                  <a:pt x="0" y="86186"/>
                  <a:pt x="7171" y="89745"/>
                  <a:pt x="10517" y="89745"/>
                </a:cubicBezTo>
                <a:cubicBezTo>
                  <a:pt x="24621" y="89745"/>
                  <a:pt x="24621" y="89745"/>
                  <a:pt x="24621" y="89745"/>
                </a:cubicBezTo>
                <a:cubicBezTo>
                  <a:pt x="66932" y="119745"/>
                  <a:pt x="66932" y="119745"/>
                  <a:pt x="66932" y="119745"/>
                </a:cubicBezTo>
                <a:cubicBezTo>
                  <a:pt x="70517" y="119745"/>
                  <a:pt x="77450" y="116186"/>
                  <a:pt x="77450" y="108559"/>
                </a:cubicBezTo>
                <a:cubicBezTo>
                  <a:pt x="77450" y="11186"/>
                  <a:pt x="77450" y="11186"/>
                  <a:pt x="77450" y="11186"/>
                </a:cubicBezTo>
                <a:cubicBezTo>
                  <a:pt x="77450" y="3813"/>
                  <a:pt x="70517" y="0"/>
                  <a:pt x="66932" y="0"/>
                </a:cubicBezTo>
                <a:close/>
                <a:moveTo>
                  <a:pt x="24621" y="75000"/>
                </a:moveTo>
                <a:lnTo>
                  <a:pt x="24621" y="75000"/>
                </a:lnTo>
                <a:cubicBezTo>
                  <a:pt x="24621" y="78559"/>
                  <a:pt x="21274" y="78559"/>
                  <a:pt x="21274" y="78559"/>
                </a:cubicBezTo>
                <a:cubicBezTo>
                  <a:pt x="14103" y="78559"/>
                  <a:pt x="14103" y="78559"/>
                  <a:pt x="14103" y="78559"/>
                </a:cubicBezTo>
                <a:cubicBezTo>
                  <a:pt x="14103" y="78559"/>
                  <a:pt x="10517" y="78559"/>
                  <a:pt x="10517" y="75000"/>
                </a:cubicBezTo>
                <a:cubicBezTo>
                  <a:pt x="10517" y="45000"/>
                  <a:pt x="10517" y="45000"/>
                  <a:pt x="10517" y="45000"/>
                </a:cubicBezTo>
                <a:cubicBezTo>
                  <a:pt x="10517" y="41186"/>
                  <a:pt x="14103" y="41186"/>
                  <a:pt x="14103" y="41186"/>
                </a:cubicBezTo>
                <a:cubicBezTo>
                  <a:pt x="21274" y="41186"/>
                  <a:pt x="21274" y="41186"/>
                  <a:pt x="21274" y="41186"/>
                </a:cubicBezTo>
                <a:cubicBezTo>
                  <a:pt x="21274" y="41186"/>
                  <a:pt x="24621" y="41186"/>
                  <a:pt x="24621" y="45000"/>
                </a:cubicBezTo>
                <a:lnTo>
                  <a:pt x="24621" y="75000"/>
                </a:lnTo>
                <a:close/>
                <a:moveTo>
                  <a:pt x="66932" y="108559"/>
                </a:moveTo>
                <a:lnTo>
                  <a:pt x="66932" y="108559"/>
                </a:lnTo>
                <a:cubicBezTo>
                  <a:pt x="35378" y="86186"/>
                  <a:pt x="35378" y="86186"/>
                  <a:pt x="35378" y="86186"/>
                </a:cubicBezTo>
                <a:cubicBezTo>
                  <a:pt x="35378" y="78559"/>
                  <a:pt x="35378" y="37627"/>
                  <a:pt x="35378" y="30000"/>
                </a:cubicBezTo>
                <a:cubicBezTo>
                  <a:pt x="66932" y="11186"/>
                  <a:pt x="66932" y="11186"/>
                  <a:pt x="66932" y="11186"/>
                </a:cubicBezTo>
                <a:cubicBezTo>
                  <a:pt x="66932" y="15000"/>
                  <a:pt x="66932" y="104745"/>
                  <a:pt x="66932" y="108559"/>
                </a:cubicBezTo>
                <a:close/>
                <a:moveTo>
                  <a:pt x="91553" y="26186"/>
                </a:moveTo>
                <a:lnTo>
                  <a:pt x="91553" y="26186"/>
                </a:lnTo>
                <a:cubicBezTo>
                  <a:pt x="91553" y="33813"/>
                  <a:pt x="91553" y="33813"/>
                  <a:pt x="91553" y="33813"/>
                </a:cubicBezTo>
                <a:cubicBezTo>
                  <a:pt x="102071" y="37627"/>
                  <a:pt x="109243" y="48559"/>
                  <a:pt x="109243" y="60000"/>
                </a:cubicBezTo>
                <a:cubicBezTo>
                  <a:pt x="109243" y="71186"/>
                  <a:pt x="102071" y="82372"/>
                  <a:pt x="91553" y="86186"/>
                </a:cubicBezTo>
                <a:cubicBezTo>
                  <a:pt x="91553" y="93559"/>
                  <a:pt x="91553" y="93559"/>
                  <a:pt x="91553" y="93559"/>
                </a:cubicBezTo>
                <a:cubicBezTo>
                  <a:pt x="105657" y="93559"/>
                  <a:pt x="119760" y="78559"/>
                  <a:pt x="119760" y="60000"/>
                </a:cubicBezTo>
                <a:cubicBezTo>
                  <a:pt x="119760" y="41186"/>
                  <a:pt x="105657" y="26186"/>
                  <a:pt x="91553" y="26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37142" tIns="18566" rIns="37142" bIns="18566" anchor="ctr" anchorCtr="0">
            <a:noAutofit/>
          </a:bodyPr>
          <a:lstStyle/>
          <a:p>
            <a:endParaRPr sz="1463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E06F2-CF98-4A01-A51C-349048E2C8B9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15385E-1ED4-4CCB-91F4-2ABBAFC58806}"/>
              </a:ext>
            </a:extLst>
          </p:cNvPr>
          <p:cNvSpPr txBox="1"/>
          <p:nvPr/>
        </p:nvSpPr>
        <p:spPr>
          <a:xfrm>
            <a:off x="2773680" y="936118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CORE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VALUES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106B3-3E90-4ABA-9DFB-EAB7FB86532B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  <p:pic>
        <p:nvPicPr>
          <p:cNvPr id="34" name="Picture 2" descr="undefined">
            <a:extLst>
              <a:ext uri="{FF2B5EF4-FFF2-40B4-BE49-F238E27FC236}">
                <a16:creationId xmlns:a16="http://schemas.microsoft.com/office/drawing/2014/main" id="{A9AE8880-ED3A-F31D-3313-973CC65EB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541" y="1515541"/>
            <a:ext cx="5982917" cy="3365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96090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>
            <a:extLst>
              <a:ext uri="{FF2B5EF4-FFF2-40B4-BE49-F238E27FC236}">
                <a16:creationId xmlns:a16="http://schemas.microsoft.com/office/drawing/2014/main" id="{4B7D7452-560C-6160-185B-201092778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-648227"/>
            <a:ext cx="4953000" cy="700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C1A08C86-79AA-1FDA-6C2E-6882D15F1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4182"/>
            <a:ext cx="4953000" cy="700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93464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B2F0C-C570-442D-925C-1D895A389EA7}"/>
              </a:ext>
            </a:extLst>
          </p:cNvPr>
          <p:cNvSpPr txBox="1"/>
          <p:nvPr/>
        </p:nvSpPr>
        <p:spPr>
          <a:xfrm>
            <a:off x="2773678" y="222013"/>
            <a:ext cx="43586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PENGHARGAAN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TERBARU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0BEDF-50AE-F474-35AE-ED65149BF92C}"/>
              </a:ext>
            </a:extLst>
          </p:cNvPr>
          <p:cNvSpPr txBox="1"/>
          <p:nvPr/>
        </p:nvSpPr>
        <p:spPr>
          <a:xfrm>
            <a:off x="195118" y="5586248"/>
            <a:ext cx="4562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D" sz="1100" dirty="0" err="1"/>
              <a:t>Kategori</a:t>
            </a:r>
            <a:r>
              <a:rPr lang="en-ID" sz="1100" dirty="0"/>
              <a:t> </a:t>
            </a:r>
            <a:r>
              <a:rPr lang="en-ID" sz="1100" dirty="0" err="1"/>
              <a:t>Komunikasi</a:t>
            </a:r>
            <a:r>
              <a:rPr lang="en-ID" sz="1100" dirty="0"/>
              <a:t>, </a:t>
            </a:r>
            <a:r>
              <a:rPr lang="en-ID" sz="1100" dirty="0" err="1"/>
              <a:t>subkategori</a:t>
            </a:r>
            <a:r>
              <a:rPr lang="en-ID" sz="1100" dirty="0"/>
              <a:t> Media Relations Management </a:t>
            </a:r>
            <a:r>
              <a:rPr lang="en-ID" sz="1100" dirty="0" err="1"/>
              <a:t>Pegadaian</a:t>
            </a:r>
            <a:r>
              <a:rPr lang="en-ID" sz="1100" dirty="0"/>
              <a:t> </a:t>
            </a:r>
            <a:r>
              <a:rPr lang="en-ID" sz="1100" dirty="0" err="1"/>
              <a:t>meraih</a:t>
            </a:r>
            <a:r>
              <a:rPr lang="en-ID" sz="1100" dirty="0"/>
              <a:t> </a:t>
            </a:r>
            <a:r>
              <a:rPr lang="en-ID" sz="1100" dirty="0" err="1"/>
              <a:t>Juara</a:t>
            </a:r>
            <a:r>
              <a:rPr lang="en-ID" sz="1100" dirty="0"/>
              <a:t> 2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mengusung</a:t>
            </a:r>
            <a:r>
              <a:rPr lang="en-ID" sz="1100" dirty="0"/>
              <a:t> </a:t>
            </a:r>
            <a:r>
              <a:rPr lang="en-ID" sz="1100" dirty="0" err="1"/>
              <a:t>tema</a:t>
            </a:r>
            <a:r>
              <a:rPr lang="en-ID" sz="1100" dirty="0"/>
              <a:t> </a:t>
            </a:r>
            <a:r>
              <a:rPr lang="en-ID" sz="1100" dirty="0" err="1"/>
              <a:t>Memperkuat</a:t>
            </a:r>
            <a:r>
              <a:rPr lang="en-ID" sz="1100" dirty="0"/>
              <a:t> </a:t>
            </a:r>
            <a:r>
              <a:rPr lang="en-ID" sz="1100" dirty="0" err="1"/>
              <a:t>Relasi</a:t>
            </a:r>
            <a:r>
              <a:rPr lang="en-ID" sz="1100" dirty="0"/>
              <a:t> </a:t>
            </a:r>
            <a:r>
              <a:rPr lang="en-ID" sz="1100" dirty="0" err="1"/>
              <a:t>Menjaga</a:t>
            </a:r>
            <a:r>
              <a:rPr lang="en-ID" sz="1100" dirty="0"/>
              <a:t> </a:t>
            </a:r>
            <a:r>
              <a:rPr lang="en-ID" sz="1100" dirty="0" err="1"/>
              <a:t>Reputasi</a:t>
            </a:r>
            <a:r>
              <a:rPr lang="en-ID" sz="1100" dirty="0"/>
              <a:t>, di </a:t>
            </a:r>
            <a:r>
              <a:rPr lang="en-ID" sz="1100" dirty="0" err="1"/>
              <a:t>ajang</a:t>
            </a:r>
            <a:r>
              <a:rPr lang="en-ID" sz="1100" dirty="0"/>
              <a:t> BUMN Corporate Communication and </a:t>
            </a:r>
            <a:r>
              <a:rPr lang="en-ID" sz="1100" dirty="0" err="1"/>
              <a:t>Sustainibility</a:t>
            </a:r>
            <a:r>
              <a:rPr lang="en-ID" sz="1100" dirty="0"/>
              <a:t> Summit (BCOMSS) Awards 2022.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0E7832-A339-EC06-DDB0-7F8960AB5E55}"/>
              </a:ext>
            </a:extLst>
          </p:cNvPr>
          <p:cNvSpPr txBox="1"/>
          <p:nvPr/>
        </p:nvSpPr>
        <p:spPr>
          <a:xfrm>
            <a:off x="5148118" y="5586248"/>
            <a:ext cx="45627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100" dirty="0" err="1"/>
              <a:t>Kategori</a:t>
            </a:r>
            <a:r>
              <a:rPr lang="en-ID" sz="1100" dirty="0"/>
              <a:t> </a:t>
            </a:r>
            <a:r>
              <a:rPr lang="en-ID" sz="1100" dirty="0" err="1"/>
              <a:t>Tanggung</a:t>
            </a:r>
            <a:r>
              <a:rPr lang="en-ID" sz="1100" dirty="0"/>
              <a:t> Jawab Sosial dan </a:t>
            </a:r>
            <a:r>
              <a:rPr lang="en-ID" sz="1100" dirty="0" err="1"/>
              <a:t>Lingkungan</a:t>
            </a:r>
            <a:r>
              <a:rPr lang="en-ID" sz="1100" dirty="0"/>
              <a:t> </a:t>
            </a:r>
            <a:r>
              <a:rPr lang="en-ID" sz="1100" dirty="0" err="1"/>
              <a:t>subkategori</a:t>
            </a:r>
            <a:r>
              <a:rPr lang="en-ID" sz="1100" dirty="0"/>
              <a:t> Creating Shared Value, </a:t>
            </a:r>
            <a:r>
              <a:rPr lang="en-ID" sz="1100" dirty="0" err="1"/>
              <a:t>Pegadaian</a:t>
            </a:r>
            <a:r>
              <a:rPr lang="en-ID" sz="1100" dirty="0"/>
              <a:t> juga </a:t>
            </a:r>
            <a:r>
              <a:rPr lang="en-ID" sz="1100" dirty="0" err="1"/>
              <a:t>meraih</a:t>
            </a:r>
            <a:r>
              <a:rPr lang="en-ID" sz="1100" dirty="0"/>
              <a:t> </a:t>
            </a:r>
            <a:r>
              <a:rPr lang="en-ID" sz="1100" dirty="0" err="1"/>
              <a:t>juara</a:t>
            </a:r>
            <a:r>
              <a:rPr lang="en-ID" sz="1100" dirty="0"/>
              <a:t> 2 </a:t>
            </a:r>
            <a:r>
              <a:rPr lang="en-ID" sz="1100" dirty="0" err="1"/>
              <a:t>dengan</a:t>
            </a:r>
            <a:r>
              <a:rPr lang="en-ID" sz="1100" dirty="0"/>
              <a:t> </a:t>
            </a:r>
            <a:r>
              <a:rPr lang="en-ID" sz="1100" dirty="0" err="1"/>
              <a:t>mengusung</a:t>
            </a:r>
            <a:r>
              <a:rPr lang="en-ID" sz="1100" dirty="0"/>
              <a:t> program </a:t>
            </a:r>
            <a:r>
              <a:rPr lang="en-ID" sz="1100" dirty="0" err="1"/>
              <a:t>Memilah</a:t>
            </a:r>
            <a:r>
              <a:rPr lang="en-ID" sz="1100" dirty="0"/>
              <a:t> </a:t>
            </a:r>
            <a:r>
              <a:rPr lang="en-ID" sz="1100" dirty="0" err="1"/>
              <a:t>Sampah</a:t>
            </a:r>
            <a:r>
              <a:rPr lang="en-ID" sz="1100" dirty="0"/>
              <a:t> </a:t>
            </a:r>
            <a:r>
              <a:rPr lang="en-ID" sz="1100" dirty="0" err="1"/>
              <a:t>Menabung</a:t>
            </a:r>
            <a:r>
              <a:rPr lang="en-ID" sz="1100" dirty="0"/>
              <a:t> </a:t>
            </a:r>
            <a:r>
              <a:rPr lang="en-ID" sz="1100" dirty="0" err="1"/>
              <a:t>Emas</a:t>
            </a:r>
            <a:r>
              <a:rPr lang="en-ID" sz="1100" dirty="0"/>
              <a:t>, di </a:t>
            </a:r>
            <a:r>
              <a:rPr lang="en-ID" sz="1100" dirty="0" err="1"/>
              <a:t>ajang</a:t>
            </a:r>
            <a:r>
              <a:rPr lang="en-ID" sz="1100" dirty="0"/>
              <a:t> BUMN Corporate Communication and </a:t>
            </a:r>
            <a:r>
              <a:rPr lang="en-ID" sz="1100" dirty="0" err="1"/>
              <a:t>Sustainibility</a:t>
            </a:r>
            <a:r>
              <a:rPr lang="en-ID" sz="1100" dirty="0"/>
              <a:t> Summit (BCOMSS) Awards 2022.</a:t>
            </a:r>
          </a:p>
        </p:txBody>
      </p:sp>
    </p:spTree>
    <p:extLst>
      <p:ext uri="{BB962C8B-B14F-4D97-AF65-F5344CB8AC3E}">
        <p14:creationId xmlns:p14="http://schemas.microsoft.com/office/powerpoint/2010/main" val="13198436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-28657" y="5922386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4977B-6A28-4506-B9C4-0C56A6771FD4}"/>
              </a:ext>
            </a:extLst>
          </p:cNvPr>
          <p:cNvSpPr/>
          <p:nvPr/>
        </p:nvSpPr>
        <p:spPr>
          <a:xfrm rot="5400000">
            <a:off x="2284620" y="2821132"/>
            <a:ext cx="5279448" cy="923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35F4B-D7AD-4405-ADEE-3FB758373822}"/>
              </a:ext>
            </a:extLst>
          </p:cNvPr>
          <p:cNvSpPr txBox="1"/>
          <p:nvPr/>
        </p:nvSpPr>
        <p:spPr>
          <a:xfrm>
            <a:off x="2485098" y="3036441"/>
            <a:ext cx="4878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BAB</a:t>
            </a:r>
          </a:p>
          <a:p>
            <a:pPr algn="ctr"/>
            <a:r>
              <a:rPr lang="en-US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20DB3-EDCA-4C36-BB16-BFED0FBA9361}"/>
              </a:ext>
            </a:extLst>
          </p:cNvPr>
          <p:cNvSpPr txBox="1"/>
          <p:nvPr/>
        </p:nvSpPr>
        <p:spPr>
          <a:xfrm>
            <a:off x="312851" y="1687629"/>
            <a:ext cx="414996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Transformasi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PEGADAIAN</a:t>
            </a:r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Ditengah</a:t>
            </a:r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Disrupsi</a:t>
            </a:r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Teknologi</a:t>
            </a:r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Digital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293494-2856-4172-B97F-560B3FC86FF3}"/>
              </a:ext>
            </a:extLst>
          </p:cNvPr>
          <p:cNvSpPr/>
          <p:nvPr/>
        </p:nvSpPr>
        <p:spPr>
          <a:xfrm>
            <a:off x="332591" y="3635594"/>
            <a:ext cx="3768975" cy="2097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PT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(Persero)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berkomitmen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untuk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melakukan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transformasi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bisnis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demi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menjawab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tantangan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dahsyat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ditengah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disrupsi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teknologi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digital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maupun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pandemi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Covid-19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untuk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menjadi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perusahaan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yang sustainable. Hal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ini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berhasil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dibuktikan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dengan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dinobatkannya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sebagai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salah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satu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dari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15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perusahaan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masuk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dalam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program "Indonesia Best Business Transformation 2021"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diselenggarakan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oleh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Majalah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SWA. 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5ED2952-15F9-8701-5FAF-CE2B8F7C45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8" r="1608"/>
          <a:stretch>
            <a:fillRect/>
          </a:stretch>
        </p:blipFill>
        <p:spPr>
          <a:xfrm>
            <a:off x="5385874" y="0"/>
            <a:ext cx="45201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8893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10729AB-08D0-44C1-6156-D44E103EA91A}"/>
              </a:ext>
            </a:extLst>
          </p:cNvPr>
          <p:cNvSpPr/>
          <p:nvPr/>
        </p:nvSpPr>
        <p:spPr>
          <a:xfrm>
            <a:off x="3408218" y="2324839"/>
            <a:ext cx="3302001" cy="3605971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F9134-CFF3-D869-08C9-4F8587B2430A}"/>
              </a:ext>
            </a:extLst>
          </p:cNvPr>
          <p:cNvSpPr/>
          <p:nvPr/>
        </p:nvSpPr>
        <p:spPr>
          <a:xfrm>
            <a:off x="6414653" y="2324839"/>
            <a:ext cx="2974109" cy="3453571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E2C9C8-7D2C-F866-4BF6-EF0A6E8EB565}"/>
              </a:ext>
            </a:extLst>
          </p:cNvPr>
          <p:cNvSpPr/>
          <p:nvPr/>
        </p:nvSpPr>
        <p:spPr>
          <a:xfrm>
            <a:off x="517236" y="2477239"/>
            <a:ext cx="2974109" cy="3453571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-1" y="6218104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CA5B6-211B-45FD-B9C3-26D9B3B54FF7}"/>
              </a:ext>
            </a:extLst>
          </p:cNvPr>
          <p:cNvSpPr txBox="1"/>
          <p:nvPr/>
        </p:nvSpPr>
        <p:spPr>
          <a:xfrm>
            <a:off x="119802" y="3627987"/>
            <a:ext cx="3768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BOBOT</a:t>
            </a:r>
            <a:r>
              <a:rPr lang="id-ID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PENILAIAN</a:t>
            </a:r>
            <a:r>
              <a:rPr lang="id-ID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PEGADAIAN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EBE96A5C-5D94-0F29-9837-56FD2BF26F34}"/>
              </a:ext>
            </a:extLst>
          </p:cNvPr>
          <p:cNvSpPr/>
          <p:nvPr/>
        </p:nvSpPr>
        <p:spPr>
          <a:xfrm>
            <a:off x="3295167" y="1630349"/>
            <a:ext cx="3315666" cy="3315666"/>
          </a:xfrm>
          <a:prstGeom prst="triangle">
            <a:avLst/>
          </a:prstGeom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2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dk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8F3F0E-6521-1A01-4587-3CD657718788}"/>
              </a:ext>
            </a:extLst>
          </p:cNvPr>
          <p:cNvGrpSpPr/>
          <p:nvPr/>
        </p:nvGrpSpPr>
        <p:grpSpPr>
          <a:xfrm>
            <a:off x="4953000" y="1962239"/>
            <a:ext cx="2155182" cy="589307"/>
            <a:chOff x="2678880" y="331890"/>
            <a:chExt cx="2155182" cy="589307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3DD53712-BC9A-5589-59D8-73B06E6FE3EA}"/>
                </a:ext>
              </a:extLst>
            </p:cNvPr>
            <p:cNvSpPr/>
            <p:nvPr/>
          </p:nvSpPr>
          <p:spPr>
            <a:xfrm>
              <a:off x="2678880" y="331890"/>
              <a:ext cx="2155182" cy="589307"/>
            </a:xfrm>
            <a:prstGeom prst="round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Rectangle: Rounded Corners 5">
              <a:extLst>
                <a:ext uri="{FF2B5EF4-FFF2-40B4-BE49-F238E27FC236}">
                  <a16:creationId xmlns:a16="http://schemas.microsoft.com/office/drawing/2014/main" id="{867E33A8-614D-84CC-6C3C-AC01C73265EA}"/>
                </a:ext>
              </a:extLst>
            </p:cNvPr>
            <p:cNvSpPr txBox="1"/>
            <p:nvPr/>
          </p:nvSpPr>
          <p:spPr>
            <a:xfrm>
              <a:off x="2707648" y="360658"/>
              <a:ext cx="2097646" cy="531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100" b="0" i="0" kern="1200" dirty="0" err="1">
                  <a:latin typeface="Montserrat "/>
                </a:rPr>
                <a:t>Identifikasi</a:t>
              </a:r>
              <a:r>
                <a:rPr lang="en-ID" sz="1100" b="0" i="0" kern="1200" dirty="0">
                  <a:latin typeface="Montserrat "/>
                </a:rPr>
                <a:t> </a:t>
              </a:r>
              <a:r>
                <a:rPr lang="en-ID" sz="1100" b="0" i="0" kern="1200" dirty="0" err="1">
                  <a:latin typeface="Montserrat "/>
                </a:rPr>
                <a:t>Masalah</a:t>
              </a:r>
              <a:r>
                <a:rPr lang="en-ID" sz="1100" b="0" i="0" kern="1200" dirty="0">
                  <a:latin typeface="Montserrat "/>
                </a:rPr>
                <a:t> : Nilai 87.00 </a:t>
              </a:r>
              <a:r>
                <a:rPr lang="en-ID" sz="1100" b="0" i="0" kern="1200" dirty="0" err="1">
                  <a:latin typeface="Montserrat "/>
                </a:rPr>
                <a:t>dengan</a:t>
              </a:r>
              <a:r>
                <a:rPr lang="en-ID" sz="1100" b="0" i="0" kern="1200" dirty="0">
                  <a:latin typeface="Montserrat "/>
                </a:rPr>
                <a:t> </a:t>
              </a:r>
              <a:r>
                <a:rPr lang="en-ID" sz="1100" b="0" i="0" kern="1200" dirty="0" err="1">
                  <a:latin typeface="Montserrat "/>
                </a:rPr>
                <a:t>bobot</a:t>
              </a:r>
              <a:r>
                <a:rPr lang="en-ID" sz="1100" b="0" i="0" kern="1200" dirty="0">
                  <a:latin typeface="Montserrat "/>
                </a:rPr>
                <a:t> </a:t>
              </a:r>
              <a:r>
                <a:rPr lang="en-ID" sz="1100" b="0" i="0" kern="1200" dirty="0" err="1">
                  <a:latin typeface="Montserrat "/>
                </a:rPr>
                <a:t>penilaian</a:t>
              </a:r>
              <a:r>
                <a:rPr lang="en-ID" sz="1100" b="0" i="0" kern="1200" dirty="0">
                  <a:latin typeface="Montserrat "/>
                </a:rPr>
                <a:t> 10%</a:t>
              </a:r>
              <a:endParaRPr lang="en-ID" sz="1100" kern="1200" dirty="0">
                <a:latin typeface="Montserrat 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74D96F2-7C45-ABB7-7036-93D82106C1F4}"/>
              </a:ext>
            </a:extLst>
          </p:cNvPr>
          <p:cNvGrpSpPr/>
          <p:nvPr/>
        </p:nvGrpSpPr>
        <p:grpSpPr>
          <a:xfrm>
            <a:off x="4953000" y="2625210"/>
            <a:ext cx="2155182" cy="589307"/>
            <a:chOff x="2678880" y="994861"/>
            <a:chExt cx="2155182" cy="589307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1A6A00C-100A-7757-D860-ACA25F0B8E3A}"/>
                </a:ext>
              </a:extLst>
            </p:cNvPr>
            <p:cNvSpPr/>
            <p:nvPr/>
          </p:nvSpPr>
          <p:spPr>
            <a:xfrm>
              <a:off x="2678880" y="994861"/>
              <a:ext cx="2155182" cy="589307"/>
            </a:xfrm>
            <a:prstGeom prst="round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Rectangle: Rounded Corners 7">
              <a:extLst>
                <a:ext uri="{FF2B5EF4-FFF2-40B4-BE49-F238E27FC236}">
                  <a16:creationId xmlns:a16="http://schemas.microsoft.com/office/drawing/2014/main" id="{D8BC1EA6-F13A-10BB-34B3-4D59763DC0EE}"/>
                </a:ext>
              </a:extLst>
            </p:cNvPr>
            <p:cNvSpPr txBox="1"/>
            <p:nvPr/>
          </p:nvSpPr>
          <p:spPr>
            <a:xfrm>
              <a:off x="2707648" y="1023629"/>
              <a:ext cx="2097646" cy="531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100" b="0" i="0" kern="1200">
                  <a:latin typeface="Montserrat "/>
                </a:rPr>
                <a:t>Desain Program 85.00  dengan bobot 20% </a:t>
              </a:r>
              <a:endParaRPr lang="en-ID" sz="1100" kern="1200">
                <a:latin typeface="Montserrat 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488CE9-97A1-0760-DF14-8F941D2C5BB3}"/>
              </a:ext>
            </a:extLst>
          </p:cNvPr>
          <p:cNvGrpSpPr/>
          <p:nvPr/>
        </p:nvGrpSpPr>
        <p:grpSpPr>
          <a:xfrm>
            <a:off x="4953000" y="3288181"/>
            <a:ext cx="2155182" cy="589307"/>
            <a:chOff x="2678880" y="1657832"/>
            <a:chExt cx="2155182" cy="58930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1D79A0F-1587-4003-8579-777677F41B10}"/>
                </a:ext>
              </a:extLst>
            </p:cNvPr>
            <p:cNvSpPr/>
            <p:nvPr/>
          </p:nvSpPr>
          <p:spPr>
            <a:xfrm>
              <a:off x="2678880" y="1657832"/>
              <a:ext cx="2155182" cy="589307"/>
            </a:xfrm>
            <a:prstGeom prst="round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Rectangle: Rounded Corners 9">
              <a:extLst>
                <a:ext uri="{FF2B5EF4-FFF2-40B4-BE49-F238E27FC236}">
                  <a16:creationId xmlns:a16="http://schemas.microsoft.com/office/drawing/2014/main" id="{4EC49EF3-E7B0-4DEA-0873-BC3A7DCD4FDA}"/>
                </a:ext>
              </a:extLst>
            </p:cNvPr>
            <p:cNvSpPr txBox="1"/>
            <p:nvPr/>
          </p:nvSpPr>
          <p:spPr>
            <a:xfrm>
              <a:off x="2707648" y="1686600"/>
              <a:ext cx="2097646" cy="531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100" b="0" i="0" kern="1200">
                  <a:latin typeface="Montserrat "/>
                </a:rPr>
                <a:t>Eksekusi &amp; Implementasi 88.25 dengan bobot 30% </a:t>
              </a:r>
              <a:endParaRPr lang="en-ID" sz="1100" kern="1200">
                <a:latin typeface="Montserrat 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1AF57C7-D2EE-A2AF-457F-D72B26D08B42}"/>
              </a:ext>
            </a:extLst>
          </p:cNvPr>
          <p:cNvGrpSpPr/>
          <p:nvPr/>
        </p:nvGrpSpPr>
        <p:grpSpPr>
          <a:xfrm>
            <a:off x="4953000" y="3951153"/>
            <a:ext cx="2155182" cy="589307"/>
            <a:chOff x="2678880" y="2320804"/>
            <a:chExt cx="2155182" cy="589307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619D3786-A23F-54A1-D7E0-3DDA3751A4CD}"/>
                </a:ext>
              </a:extLst>
            </p:cNvPr>
            <p:cNvSpPr/>
            <p:nvPr/>
          </p:nvSpPr>
          <p:spPr>
            <a:xfrm>
              <a:off x="2678880" y="2320804"/>
              <a:ext cx="2155182" cy="589307"/>
            </a:xfrm>
            <a:prstGeom prst="roundRect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Rectangle: Rounded Corners 11">
              <a:extLst>
                <a:ext uri="{FF2B5EF4-FFF2-40B4-BE49-F238E27FC236}">
                  <a16:creationId xmlns:a16="http://schemas.microsoft.com/office/drawing/2014/main" id="{9A31E6EC-02C7-280E-9F09-3541AC43A31A}"/>
                </a:ext>
              </a:extLst>
            </p:cNvPr>
            <p:cNvSpPr txBox="1"/>
            <p:nvPr/>
          </p:nvSpPr>
          <p:spPr>
            <a:xfrm>
              <a:off x="2707648" y="2349572"/>
              <a:ext cx="2097646" cy="53177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1910" tIns="41910" rIns="41910" bIns="4191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D" sz="1100" b="0" i="0" kern="1200" dirty="0">
                  <a:latin typeface="Montserrat "/>
                </a:rPr>
                <a:t>Hasil yang </a:t>
              </a:r>
              <a:r>
                <a:rPr lang="en-ID" sz="1100" b="0" i="0" kern="1200" dirty="0" err="1">
                  <a:latin typeface="Montserrat "/>
                </a:rPr>
                <a:t>Dicapai</a:t>
              </a:r>
              <a:r>
                <a:rPr lang="en-ID" sz="1100" b="0" i="0" kern="1200" dirty="0">
                  <a:latin typeface="Montserrat "/>
                </a:rPr>
                <a:t>. </a:t>
              </a:r>
              <a:r>
                <a:rPr lang="en-ID" sz="1100" b="0" i="0" kern="1200" dirty="0" err="1">
                  <a:latin typeface="Montserrat "/>
                </a:rPr>
                <a:t>nilai</a:t>
              </a:r>
              <a:r>
                <a:rPr lang="en-ID" sz="1100" b="0" i="0" kern="1200" dirty="0">
                  <a:latin typeface="Montserrat "/>
                </a:rPr>
                <a:t> 90.00 </a:t>
              </a:r>
              <a:r>
                <a:rPr lang="en-ID" sz="1100" b="0" i="0" kern="1200" dirty="0" err="1">
                  <a:latin typeface="Montserrat "/>
                </a:rPr>
                <a:t>dengan</a:t>
              </a:r>
              <a:r>
                <a:rPr lang="en-ID" sz="1100" b="0" i="0" kern="1200" dirty="0">
                  <a:latin typeface="Montserrat "/>
                </a:rPr>
                <a:t> </a:t>
              </a:r>
              <a:r>
                <a:rPr lang="en-ID" sz="1100" b="0" i="0" kern="1200" dirty="0" err="1">
                  <a:latin typeface="Montserrat "/>
                </a:rPr>
                <a:t>bobot</a:t>
              </a:r>
              <a:r>
                <a:rPr lang="en-ID" sz="1100" b="0" i="0" kern="1200" dirty="0">
                  <a:latin typeface="Montserrat "/>
                </a:rPr>
                <a:t> 40%</a:t>
              </a:r>
              <a:endParaRPr lang="en-ID" sz="1100" kern="1200" dirty="0">
                <a:latin typeface="Montserrat "/>
              </a:endParaRPr>
            </a:p>
          </p:txBody>
        </p:sp>
      </p:grpSp>
      <p:sp>
        <p:nvSpPr>
          <p:cNvPr id="31" name="Subtitle 2">
            <a:extLst>
              <a:ext uri="{FF2B5EF4-FFF2-40B4-BE49-F238E27FC236}">
                <a16:creationId xmlns:a16="http://schemas.microsoft.com/office/drawing/2014/main" id="{DC8537CE-2467-5552-98D5-C7D19378D794}"/>
              </a:ext>
            </a:extLst>
          </p:cNvPr>
          <p:cNvSpPr txBox="1">
            <a:spLocks/>
          </p:cNvSpPr>
          <p:nvPr/>
        </p:nvSpPr>
        <p:spPr>
          <a:xfrm>
            <a:off x="3651640" y="4887415"/>
            <a:ext cx="2635045" cy="4326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70000"/>
              </a:lnSpc>
            </a:pPr>
            <a:r>
              <a:rPr lang="en-US" sz="1200" b="1" dirty="0">
                <a:solidFill>
                  <a:srgbClr val="707070"/>
                </a:solidFill>
                <a:latin typeface="Arial" panose="020B0604020202020204" pitchFamily="34" charset="0"/>
              </a:rPr>
              <a:t>Gambar 1. </a:t>
            </a:r>
            <a:r>
              <a:rPr lang="en-US" sz="1200" b="1" dirty="0" err="1">
                <a:solidFill>
                  <a:srgbClr val="707070"/>
                </a:solidFill>
                <a:latin typeface="Arial" panose="020B0604020202020204" pitchFamily="34" charset="0"/>
              </a:rPr>
              <a:t>Bobot</a:t>
            </a:r>
            <a:r>
              <a:rPr lang="en-US" sz="1200" b="1" dirty="0">
                <a:solidFill>
                  <a:srgbClr val="707070"/>
                </a:solidFill>
                <a:latin typeface="Arial" panose="020B0604020202020204" pitchFamily="34" charset="0"/>
              </a:rPr>
              <a:t> </a:t>
            </a:r>
            <a:r>
              <a:rPr lang="en-US" sz="1200" b="1" dirty="0" err="1">
                <a:solidFill>
                  <a:srgbClr val="707070"/>
                </a:solidFill>
                <a:latin typeface="Arial" panose="020B0604020202020204" pitchFamily="34" charset="0"/>
              </a:rPr>
              <a:t>Penilaian</a:t>
            </a:r>
            <a:r>
              <a:rPr lang="en-US" sz="1200" b="1" dirty="0">
                <a:solidFill>
                  <a:srgbClr val="707070"/>
                </a:solidFill>
                <a:latin typeface="Arial" panose="020B0604020202020204" pitchFamily="34" charset="0"/>
              </a:rPr>
              <a:t>  </a:t>
            </a:r>
            <a:r>
              <a:rPr lang="en-US" sz="1200" b="1" dirty="0" err="1">
                <a:solidFill>
                  <a:srgbClr val="707070"/>
                </a:solidFill>
                <a:latin typeface="Arial" panose="020B0604020202020204" pitchFamily="34" charset="0"/>
              </a:rPr>
              <a:t>Pegadaian</a:t>
            </a:r>
            <a:r>
              <a:rPr lang="en-US" sz="1200" b="1" dirty="0">
                <a:solidFill>
                  <a:srgbClr val="707070"/>
                </a:solidFill>
                <a:latin typeface="Arial" panose="020B0604020202020204" pitchFamily="34" charset="0"/>
              </a:rPr>
              <a:t> </a:t>
            </a:r>
            <a:endParaRPr lang="en-ID" sz="1200" b="1" dirty="0"/>
          </a:p>
        </p:txBody>
      </p:sp>
    </p:spTree>
    <p:extLst>
      <p:ext uri="{BB962C8B-B14F-4D97-AF65-F5344CB8AC3E}">
        <p14:creationId xmlns:p14="http://schemas.microsoft.com/office/powerpoint/2010/main" val="299335073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65323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4977B-6A28-4506-B9C4-0C56A6771FD4}"/>
              </a:ext>
            </a:extLst>
          </p:cNvPr>
          <p:cNvSpPr/>
          <p:nvPr/>
        </p:nvSpPr>
        <p:spPr>
          <a:xfrm>
            <a:off x="6810377" y="2697308"/>
            <a:ext cx="3095625" cy="7091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37506D-BA51-4AA8-B515-92166EF2E62B}"/>
              </a:ext>
            </a:extLst>
          </p:cNvPr>
          <p:cNvSpPr/>
          <p:nvPr/>
        </p:nvSpPr>
        <p:spPr>
          <a:xfrm>
            <a:off x="698952" y="672443"/>
            <a:ext cx="8508095" cy="1589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/>
              <a:t>	</a:t>
            </a:r>
            <a:r>
              <a:rPr lang="en-US" sz="1100" dirty="0" err="1"/>
              <a:t>Sebagai</a:t>
            </a:r>
            <a:r>
              <a:rPr lang="en-US" sz="1100" dirty="0"/>
              <a:t> salah </a:t>
            </a:r>
            <a:r>
              <a:rPr lang="en-US" sz="1100" dirty="0" err="1"/>
              <a:t>satu</a:t>
            </a:r>
            <a:r>
              <a:rPr lang="en-US" sz="1100" dirty="0"/>
              <a:t> </a:t>
            </a:r>
            <a:r>
              <a:rPr lang="en-US" sz="1100" dirty="0" err="1"/>
              <a:t>bisnis</a:t>
            </a:r>
            <a:r>
              <a:rPr lang="en-US" sz="1100" dirty="0"/>
              <a:t> </a:t>
            </a:r>
            <a:r>
              <a:rPr lang="en-US" sz="1100" dirty="0" err="1"/>
              <a:t>tertua</a:t>
            </a:r>
            <a:r>
              <a:rPr lang="en-US" sz="1100" dirty="0"/>
              <a:t> di Indonesia, PT 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telah</a:t>
            </a:r>
            <a:r>
              <a:rPr lang="en-US" sz="1100" dirty="0"/>
              <a:t> </a:t>
            </a:r>
            <a:r>
              <a:rPr lang="en-US" sz="1100" dirty="0" err="1"/>
              <a:t>membantu</a:t>
            </a:r>
            <a:r>
              <a:rPr lang="en-US" sz="1100" dirty="0"/>
              <a:t> </a:t>
            </a:r>
            <a:r>
              <a:rPr lang="en-US" sz="1100" dirty="0" err="1"/>
              <a:t>perekonomian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 </a:t>
            </a:r>
            <a:r>
              <a:rPr lang="en-US" sz="1100" dirty="0" err="1"/>
              <a:t>kalangan</a:t>
            </a:r>
            <a:r>
              <a:rPr lang="en-US" sz="1100" dirty="0"/>
              <a:t> </a:t>
            </a:r>
            <a:r>
              <a:rPr lang="en-US" sz="1100" dirty="0" err="1"/>
              <a:t>menengah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bawah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memberi</a:t>
            </a:r>
            <a:r>
              <a:rPr lang="en-US" sz="1100" dirty="0"/>
              <a:t> </a:t>
            </a:r>
            <a:r>
              <a:rPr lang="en-US" sz="1100" dirty="0" err="1"/>
              <a:t>pinjaman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cepat</a:t>
            </a:r>
            <a:r>
              <a:rPr lang="en-US" sz="1100" dirty="0"/>
              <a:t> </a:t>
            </a:r>
            <a:r>
              <a:rPr lang="en-US" sz="1100" dirty="0" err="1"/>
              <a:t>tanpa</a:t>
            </a:r>
            <a:r>
              <a:rPr lang="en-US" sz="1100" dirty="0"/>
              <a:t> </a:t>
            </a:r>
            <a:r>
              <a:rPr lang="en-US" sz="1100" dirty="0" err="1"/>
              <a:t>resiko</a:t>
            </a:r>
            <a:r>
              <a:rPr lang="en-US" sz="1100" dirty="0"/>
              <a:t> </a:t>
            </a:r>
            <a:r>
              <a:rPr lang="en-US" sz="1100" dirty="0" err="1"/>
              <a:t>pinjaman</a:t>
            </a:r>
            <a:r>
              <a:rPr lang="en-US" sz="1100" dirty="0"/>
              <a:t> Bunga yang </a:t>
            </a:r>
            <a:r>
              <a:rPr lang="en-US" sz="1100" dirty="0" err="1"/>
              <a:t>tinggi</a:t>
            </a:r>
            <a:r>
              <a:rPr lang="en-US" sz="1100" dirty="0"/>
              <a:t>. 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Dalam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beberapa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tahun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terakhir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dengan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adanya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kehadiran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fintech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turur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mendisrupsi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bisnis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gadai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karena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akses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terhadap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pinjaman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dengan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mudah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dan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cepat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bisa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didapatka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Sehingga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mendorong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untuk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menginisiasikan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pemanfaatan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digital. 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Dengan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melakukan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transformasi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bisnis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secara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menyeluruh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dari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perusahaan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konvensional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menjadi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perusahaan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berbasis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digital,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mulai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dari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transformasi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di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operasional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sampai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support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bisnisnya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hingga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meluncurkan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produk-produk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baru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menyasar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milenial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E9B4F3-98A3-79DB-BA2C-201F470FA4A1}"/>
              </a:ext>
            </a:extLst>
          </p:cNvPr>
          <p:cNvSpPr/>
          <p:nvPr/>
        </p:nvSpPr>
        <p:spPr>
          <a:xfrm>
            <a:off x="6622473" y="2558473"/>
            <a:ext cx="3283527" cy="997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480070-8900-61A7-8F13-DB776A6EB61D}"/>
              </a:ext>
            </a:extLst>
          </p:cNvPr>
          <p:cNvSpPr txBox="1"/>
          <p:nvPr/>
        </p:nvSpPr>
        <p:spPr>
          <a:xfrm>
            <a:off x="545424" y="2811018"/>
            <a:ext cx="3235824" cy="27699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marL="0" indent="0" algn="ctr">
              <a:buNone/>
            </a:pPr>
            <a:r>
              <a:rPr lang="en-ID" sz="1200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strategi </a:t>
            </a:r>
            <a:r>
              <a:rPr lang="en-ID" sz="1200" b="0" i="0" dirty="0" err="1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pendekatan</a:t>
            </a:r>
            <a:r>
              <a:rPr lang="en-ID" sz="1200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en-ID" sz="1200" b="0" i="0" dirty="0" err="1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bisnis</a:t>
            </a:r>
            <a:r>
              <a:rPr lang="en-ID" sz="1200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 </a:t>
            </a:r>
            <a:endParaRPr lang="en-ID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85B51A-C871-4B95-2EEF-F5E8E095DCC8}"/>
              </a:ext>
            </a:extLst>
          </p:cNvPr>
          <p:cNvSpPr txBox="1"/>
          <p:nvPr/>
        </p:nvSpPr>
        <p:spPr>
          <a:xfrm>
            <a:off x="4501464" y="2829205"/>
            <a:ext cx="2042649" cy="2769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ID" sz="1200" b="0" i="1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product</a:t>
            </a:r>
            <a:r>
              <a:rPr lang="en-ID" sz="1200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-</a:t>
            </a:r>
            <a:r>
              <a:rPr lang="en-ID" sz="1200" b="0" i="1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oriented</a:t>
            </a:r>
            <a:r>
              <a:rPr lang="en-ID" sz="1200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 </a:t>
            </a:r>
            <a:endParaRPr lang="en-ID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36F96F-FE2B-5023-59C2-DD873D1D5CF2}"/>
              </a:ext>
            </a:extLst>
          </p:cNvPr>
          <p:cNvSpPr txBox="1"/>
          <p:nvPr/>
        </p:nvSpPr>
        <p:spPr>
          <a:xfrm>
            <a:off x="7343070" y="2829205"/>
            <a:ext cx="2111393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ID" sz="1200" b="0" i="1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customer</a:t>
            </a:r>
            <a:r>
              <a:rPr lang="en-ID" sz="1200" b="0" i="0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-</a:t>
            </a:r>
            <a:r>
              <a:rPr lang="en-ID" sz="1200" b="0" i="1" dirty="0">
                <a:solidFill>
                  <a:srgbClr val="191919"/>
                </a:solidFill>
                <a:effectLst/>
                <a:latin typeface="Open Sans" panose="020B0606030504020204" pitchFamily="34" charset="0"/>
              </a:rPr>
              <a:t>focused</a:t>
            </a:r>
            <a:endParaRPr lang="en-ID" sz="1200" dirty="0"/>
          </a:p>
        </p:txBody>
      </p:sp>
      <p:pic>
        <p:nvPicPr>
          <p:cNvPr id="20" name="Graphic 19" descr="Line arrow Straight">
            <a:extLst>
              <a:ext uri="{FF2B5EF4-FFF2-40B4-BE49-F238E27FC236}">
                <a16:creationId xmlns:a16="http://schemas.microsoft.com/office/drawing/2014/main" id="{6CB4DC77-3482-32FE-4028-B35307FDF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3928766" y="2644840"/>
            <a:ext cx="478746" cy="635873"/>
          </a:xfrm>
          <a:prstGeom prst="rect">
            <a:avLst/>
          </a:prstGeom>
        </p:spPr>
      </p:pic>
      <p:pic>
        <p:nvPicPr>
          <p:cNvPr id="21" name="Graphic 20" descr="Line arrow Straight">
            <a:extLst>
              <a:ext uri="{FF2B5EF4-FFF2-40B4-BE49-F238E27FC236}">
                <a16:creationId xmlns:a16="http://schemas.microsoft.com/office/drawing/2014/main" id="{8B05B22A-B7D2-3B0F-5D0A-C7ECAD4FD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722669" y="2631580"/>
            <a:ext cx="478746" cy="635873"/>
          </a:xfrm>
          <a:prstGeom prst="rect">
            <a:avLst/>
          </a:prstGeom>
        </p:spPr>
      </p:pic>
      <p:pic>
        <p:nvPicPr>
          <p:cNvPr id="9218" name="Picture 2" descr="Pegadaian genjot keterlibatan kaum milenial di industri keuangan syariah |  merdeka.com">
            <a:extLst>
              <a:ext uri="{FF2B5EF4-FFF2-40B4-BE49-F238E27FC236}">
                <a16:creationId xmlns:a16="http://schemas.microsoft.com/office/drawing/2014/main" id="{01BFFD95-26B4-06AC-AD6F-E159530B90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8" r="10875" b="-1159"/>
          <a:stretch/>
        </p:blipFill>
        <p:spPr bwMode="auto">
          <a:xfrm>
            <a:off x="0" y="3433522"/>
            <a:ext cx="4952998" cy="317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Pegadaian">
            <a:extLst>
              <a:ext uri="{FF2B5EF4-FFF2-40B4-BE49-F238E27FC236}">
                <a16:creationId xmlns:a16="http://schemas.microsoft.com/office/drawing/2014/main" id="{B870B4E6-A682-1016-634C-112FAF90C0BF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" r="7916"/>
          <a:stretch>
            <a:fillRect/>
          </a:stretch>
        </p:blipFill>
        <p:spPr bwMode="auto">
          <a:xfrm>
            <a:off x="4953000" y="3420261"/>
            <a:ext cx="4953000" cy="3145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99066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A15777A-5AEB-4F6F-A562-A304B0537D9E}"/>
              </a:ext>
            </a:extLst>
          </p:cNvPr>
          <p:cNvSpPr/>
          <p:nvPr/>
        </p:nvSpPr>
        <p:spPr>
          <a:xfrm>
            <a:off x="4132361" y="3849818"/>
            <a:ext cx="1641278" cy="25841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 dirty="0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281C6D6-11E8-45E9-A48E-8E5C474222D7}"/>
              </a:ext>
            </a:extLst>
          </p:cNvPr>
          <p:cNvSpPr/>
          <p:nvPr/>
        </p:nvSpPr>
        <p:spPr>
          <a:xfrm>
            <a:off x="6965316" y="141620"/>
            <a:ext cx="1641278" cy="258417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92F850-BC4F-4CBA-A920-D3ED80A1D0CF}"/>
              </a:ext>
            </a:extLst>
          </p:cNvPr>
          <p:cNvSpPr/>
          <p:nvPr/>
        </p:nvSpPr>
        <p:spPr>
          <a:xfrm>
            <a:off x="1032988" y="141620"/>
            <a:ext cx="1641278" cy="25841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33924-6C18-431F-98CE-07B4371D64A9}"/>
              </a:ext>
            </a:extLst>
          </p:cNvPr>
          <p:cNvSpPr txBox="1"/>
          <p:nvPr/>
        </p:nvSpPr>
        <p:spPr>
          <a:xfrm>
            <a:off x="1270876" y="1774502"/>
            <a:ext cx="1144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Membentuk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organisasi</a:t>
            </a:r>
            <a:r>
              <a:rPr lang="en-US" sz="1100" dirty="0">
                <a:solidFill>
                  <a:schemeClr val="bg1"/>
                </a:solidFill>
              </a:rPr>
              <a:t> yang </a:t>
            </a:r>
            <a:r>
              <a:rPr lang="en-US" sz="1100" dirty="0" err="1">
                <a:solidFill>
                  <a:schemeClr val="bg1"/>
                </a:solidFill>
              </a:rPr>
              <a:t>lebih</a:t>
            </a:r>
            <a:r>
              <a:rPr lang="en-US" sz="1100" dirty="0">
                <a:solidFill>
                  <a:schemeClr val="bg1"/>
                </a:solidFill>
              </a:rPr>
              <a:t> modern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045FA-19D0-4692-A77C-4E2448C02FCA}"/>
              </a:ext>
            </a:extLst>
          </p:cNvPr>
          <p:cNvSpPr txBox="1"/>
          <p:nvPr/>
        </p:nvSpPr>
        <p:spPr>
          <a:xfrm>
            <a:off x="4380583" y="5448493"/>
            <a:ext cx="11448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mengimplementasikan</a:t>
            </a:r>
            <a:r>
              <a:rPr lang="en-US" sz="1100" dirty="0">
                <a:solidFill>
                  <a:schemeClr val="bg1"/>
                </a:solidFill>
              </a:rPr>
              <a:t> AKHLAK </a:t>
            </a:r>
            <a:r>
              <a:rPr lang="en-US" sz="1100" dirty="0" err="1">
                <a:solidFill>
                  <a:schemeClr val="bg1"/>
                </a:solidFill>
              </a:rPr>
              <a:t>sebagai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budaya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perusahaan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DC37BD-F73E-4FCB-A4CA-0442AE2533F4}"/>
              </a:ext>
            </a:extLst>
          </p:cNvPr>
          <p:cNvSpPr txBox="1"/>
          <p:nvPr/>
        </p:nvSpPr>
        <p:spPr>
          <a:xfrm>
            <a:off x="7213538" y="1685793"/>
            <a:ext cx="1144833" cy="842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75" dirty="0" err="1">
                <a:solidFill>
                  <a:schemeClr val="bg1"/>
                </a:solidFill>
              </a:rPr>
              <a:t>Mengembangkan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produk</a:t>
            </a:r>
            <a:r>
              <a:rPr lang="en-US" sz="975" dirty="0">
                <a:solidFill>
                  <a:schemeClr val="bg1"/>
                </a:solidFill>
              </a:rPr>
              <a:t> &amp; </a:t>
            </a:r>
            <a:r>
              <a:rPr lang="en-US" sz="975" dirty="0" err="1">
                <a:solidFill>
                  <a:schemeClr val="bg1"/>
                </a:solidFill>
              </a:rPr>
              <a:t>layanan</a:t>
            </a:r>
            <a:r>
              <a:rPr lang="en-US" sz="975" dirty="0">
                <a:solidFill>
                  <a:schemeClr val="bg1"/>
                </a:solidFill>
              </a:rPr>
              <a:t> yang </a:t>
            </a:r>
            <a:r>
              <a:rPr lang="en-US" sz="975" dirty="0" err="1">
                <a:solidFill>
                  <a:schemeClr val="bg1"/>
                </a:solidFill>
              </a:rPr>
              <a:t>lebih</a:t>
            </a:r>
            <a:r>
              <a:rPr lang="en-US" sz="975" dirty="0">
                <a:solidFill>
                  <a:schemeClr val="bg1"/>
                </a:solidFill>
              </a:rPr>
              <a:t> customer centric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E60FF-EAEB-4ECD-A458-ABFD4A0EE712}"/>
              </a:ext>
            </a:extLst>
          </p:cNvPr>
          <p:cNvSpPr/>
          <p:nvPr/>
        </p:nvSpPr>
        <p:spPr>
          <a:xfrm>
            <a:off x="4952" y="6577004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EE88EC-524A-4323-8572-0AE0CE970A28}"/>
              </a:ext>
            </a:extLst>
          </p:cNvPr>
          <p:cNvSpPr txBox="1"/>
          <p:nvPr/>
        </p:nvSpPr>
        <p:spPr>
          <a:xfrm>
            <a:off x="2732867" y="3160217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STRATEGI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52AF25-9BDB-41AD-85B4-4E792E95D6FB}"/>
              </a:ext>
            </a:extLst>
          </p:cNvPr>
          <p:cNvSpPr txBox="1"/>
          <p:nvPr/>
        </p:nvSpPr>
        <p:spPr>
          <a:xfrm>
            <a:off x="4394263" y="2947656"/>
            <a:ext cx="10358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Bentuk-bentuk</a:t>
            </a: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ea typeface="Helmet" pitchFamily="50" charset="-128"/>
              <a:cs typeface="Helmet" pitchFamily="50" charset="-128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B8710B-E0FE-4F73-B08E-1D1BB835266D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E97EE72-8A81-048A-3851-59700C5B3B8C}"/>
              </a:ext>
            </a:extLst>
          </p:cNvPr>
          <p:cNvSpPr/>
          <p:nvPr/>
        </p:nvSpPr>
        <p:spPr>
          <a:xfrm>
            <a:off x="1032988" y="3856127"/>
            <a:ext cx="1641278" cy="25841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33906A-59CE-00B1-983B-32C6FDD63CB2}"/>
              </a:ext>
            </a:extLst>
          </p:cNvPr>
          <p:cNvSpPr txBox="1"/>
          <p:nvPr/>
        </p:nvSpPr>
        <p:spPr>
          <a:xfrm>
            <a:off x="1290185" y="5438599"/>
            <a:ext cx="111088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Meningkatkan</a:t>
            </a: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engagement </a:t>
            </a:r>
          </a:p>
          <a:p>
            <a:pPr algn="ctr"/>
            <a:r>
              <a:rPr lang="en-US" sz="1100" dirty="0" err="1">
                <a:solidFill>
                  <a:schemeClr val="bg1"/>
                </a:solidFill>
              </a:rPr>
              <a:t>karyawan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FD54C10-5FF2-EE85-6DFB-4C9B264ED321}"/>
              </a:ext>
            </a:extLst>
          </p:cNvPr>
          <p:cNvSpPr/>
          <p:nvPr/>
        </p:nvSpPr>
        <p:spPr>
          <a:xfrm>
            <a:off x="6965316" y="3872994"/>
            <a:ext cx="1641278" cy="258417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>
              <a:solidFill>
                <a:schemeClr val="bg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4FE53F7-B0C9-3113-E508-3640380F3309}"/>
              </a:ext>
            </a:extLst>
          </p:cNvPr>
          <p:cNvSpPr txBox="1"/>
          <p:nvPr/>
        </p:nvSpPr>
        <p:spPr>
          <a:xfrm>
            <a:off x="7213538" y="5503883"/>
            <a:ext cx="1144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</a:rPr>
              <a:t>mengadopsi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teknologi</a:t>
            </a:r>
            <a:r>
              <a:rPr lang="en-US" sz="1100" dirty="0">
                <a:solidFill>
                  <a:schemeClr val="bg1"/>
                </a:solidFill>
              </a:rPr>
              <a:t> yang </a:t>
            </a:r>
            <a:r>
              <a:rPr lang="en-US" sz="1100" dirty="0" err="1">
                <a:solidFill>
                  <a:schemeClr val="bg1"/>
                </a:solidFill>
              </a:rPr>
              <a:t>tepat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ABAF42E-10E7-898D-D3BF-6E0D62907E30}"/>
              </a:ext>
            </a:extLst>
          </p:cNvPr>
          <p:cNvSpPr/>
          <p:nvPr/>
        </p:nvSpPr>
        <p:spPr>
          <a:xfrm>
            <a:off x="4132361" y="144466"/>
            <a:ext cx="1641278" cy="25841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0B29ED3-DEE6-6B0D-5846-23597D95474B}"/>
              </a:ext>
            </a:extLst>
          </p:cNvPr>
          <p:cNvSpPr txBox="1"/>
          <p:nvPr/>
        </p:nvSpPr>
        <p:spPr>
          <a:xfrm>
            <a:off x="4339770" y="1806980"/>
            <a:ext cx="114483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Proses </a:t>
            </a:r>
            <a:r>
              <a:rPr lang="en-US" sz="1100" dirty="0" err="1">
                <a:solidFill>
                  <a:schemeClr val="bg1"/>
                </a:solidFill>
              </a:rPr>
              <a:t>kerja</a:t>
            </a:r>
            <a:r>
              <a:rPr lang="en-US" sz="1100" dirty="0">
                <a:solidFill>
                  <a:schemeClr val="bg1"/>
                </a:solidFill>
              </a:rPr>
              <a:t> yang </a:t>
            </a:r>
            <a:r>
              <a:rPr lang="en-US" sz="1100" dirty="0" err="1">
                <a:solidFill>
                  <a:schemeClr val="bg1"/>
                </a:solidFill>
              </a:rPr>
              <a:t>lebih</a:t>
            </a:r>
            <a:r>
              <a:rPr lang="en-US" sz="1100" dirty="0">
                <a:solidFill>
                  <a:schemeClr val="bg1"/>
                </a:solidFill>
              </a:rPr>
              <a:t> ramping</a:t>
            </a:r>
            <a:endParaRPr lang="en-US" sz="1100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4" name="Picture 2" descr="Organisation">
            <a:extLst>
              <a:ext uri="{FF2B5EF4-FFF2-40B4-BE49-F238E27FC236}">
                <a16:creationId xmlns:a16="http://schemas.microsoft.com/office/drawing/2014/main" id="{3A431950-42F8-D47F-450A-07D44DE3E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3" t="10227" r="5149" b="13517"/>
          <a:stretch/>
        </p:blipFill>
        <p:spPr bwMode="auto">
          <a:xfrm>
            <a:off x="1061627" y="739053"/>
            <a:ext cx="1584000" cy="92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" descr="How To Optimize Work Processes | ProcessMaker">
            <a:extLst>
              <a:ext uri="{FF2B5EF4-FFF2-40B4-BE49-F238E27FC236}">
                <a16:creationId xmlns:a16="http://schemas.microsoft.com/office/drawing/2014/main" id="{429DB4B6-CD04-FA23-BB70-DE4D1CDC56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0" b="2110"/>
          <a:stretch/>
        </p:blipFill>
        <p:spPr bwMode="auto">
          <a:xfrm>
            <a:off x="4239179" y="730497"/>
            <a:ext cx="1382399" cy="9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Customer Centricity">
            <a:extLst>
              <a:ext uri="{FF2B5EF4-FFF2-40B4-BE49-F238E27FC236}">
                <a16:creationId xmlns:a16="http://schemas.microsoft.com/office/drawing/2014/main" id="{4944F660-3DE0-92B0-C26B-35D61F83D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203" y="732603"/>
            <a:ext cx="917504" cy="9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" descr="Promo BRI - Pentingnya Employee Engagement untuk Meningkatkan Keuntungan  Bisnis">
            <a:extLst>
              <a:ext uri="{FF2B5EF4-FFF2-40B4-BE49-F238E27FC236}">
                <a16:creationId xmlns:a16="http://schemas.microsoft.com/office/drawing/2014/main" id="{ED4446E8-BBEB-8518-B04D-B0FAC66BA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1" r="4061"/>
          <a:stretch/>
        </p:blipFill>
        <p:spPr bwMode="auto">
          <a:xfrm>
            <a:off x="1162427" y="4310836"/>
            <a:ext cx="1382400" cy="9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12" descr="Manfaat Membangun Teamwork">
            <a:extLst>
              <a:ext uri="{FF2B5EF4-FFF2-40B4-BE49-F238E27FC236}">
                <a16:creationId xmlns:a16="http://schemas.microsoft.com/office/drawing/2014/main" id="{BA5FEACF-9D72-0A04-B100-1B35A38FE8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3" b="6963"/>
          <a:stretch/>
        </p:blipFill>
        <p:spPr bwMode="auto">
          <a:xfrm>
            <a:off x="4239179" y="4310836"/>
            <a:ext cx="1382400" cy="9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88" descr="Begini Cara BTPN Syariah, Pegadaian Dorong Transformasi dengan Solusi Open  Source - Semua Halaman - Info Komputer">
            <a:extLst>
              <a:ext uri="{FF2B5EF4-FFF2-40B4-BE49-F238E27FC236}">
                <a16:creationId xmlns:a16="http://schemas.microsoft.com/office/drawing/2014/main" id="{0325CC2B-3CE1-2DBE-22AA-AAE07696C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6" b="2136"/>
          <a:stretch/>
        </p:blipFill>
        <p:spPr bwMode="auto">
          <a:xfrm>
            <a:off x="7094754" y="4310836"/>
            <a:ext cx="1382400" cy="9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6070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 txBox="1">
            <a:spLocks/>
          </p:cNvSpPr>
          <p:nvPr/>
        </p:nvSpPr>
        <p:spPr>
          <a:xfrm flipH="1">
            <a:off x="8842129" y="2723778"/>
            <a:ext cx="1161029" cy="504207"/>
          </a:xfrm>
          <a:prstGeom prst="rect">
            <a:avLst/>
          </a:prstGeom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d-ID" sz="26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80%</a:t>
            </a:r>
            <a:endParaRPr lang="id-ID" sz="3250" b="1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D09B7A-9FC1-4389-A0E8-074E96ABE7DC}"/>
              </a:ext>
            </a:extLst>
          </p:cNvPr>
          <p:cNvSpPr/>
          <p:nvPr/>
        </p:nvSpPr>
        <p:spPr>
          <a:xfrm flipH="1">
            <a:off x="380999" y="1966347"/>
            <a:ext cx="4443549" cy="1843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100" dirty="0"/>
              <a:t>	Pada April 2018, </a:t>
            </a:r>
            <a:r>
              <a:rPr lang="en-US" sz="1100" dirty="0" err="1"/>
              <a:t>inisiasi</a:t>
            </a:r>
            <a:r>
              <a:rPr lang="en-US" sz="1100" dirty="0"/>
              <a:t> 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dimulai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upaya</a:t>
            </a:r>
            <a:r>
              <a:rPr lang="en-US" sz="1100" dirty="0"/>
              <a:t> </a:t>
            </a:r>
            <a:r>
              <a:rPr lang="en-US" sz="1100" dirty="0" err="1"/>
              <a:t>mendigitalisasi</a:t>
            </a:r>
            <a:r>
              <a:rPr lang="en-US" sz="1100" dirty="0"/>
              <a:t> </a:t>
            </a:r>
            <a:r>
              <a:rPr lang="en-US" sz="1100" dirty="0" err="1"/>
              <a:t>layanan</a:t>
            </a:r>
            <a:r>
              <a:rPr lang="en-US" sz="1100" dirty="0"/>
              <a:t> </a:t>
            </a:r>
            <a:r>
              <a:rPr lang="en-US" sz="1100" dirty="0" err="1"/>
              <a:t>melalui</a:t>
            </a:r>
            <a:r>
              <a:rPr lang="en-US" sz="1100" dirty="0"/>
              <a:t> platform </a:t>
            </a:r>
            <a:r>
              <a:rPr lang="en-US" sz="1100" dirty="0" err="1"/>
              <a:t>Pegadaian</a:t>
            </a:r>
            <a:r>
              <a:rPr lang="en-US" sz="1100" dirty="0"/>
              <a:t> Digital Service (PDS). 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1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100" dirty="0"/>
              <a:t>	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kemudian</a:t>
            </a:r>
            <a:r>
              <a:rPr lang="en-US" sz="1100" dirty="0"/>
              <a:t> </a:t>
            </a:r>
            <a:r>
              <a:rPr lang="en-US" sz="1100" dirty="0" err="1"/>
              <a:t>menetapkan</a:t>
            </a:r>
            <a:r>
              <a:rPr lang="en-US" sz="1100" dirty="0"/>
              <a:t> </a:t>
            </a:r>
            <a:r>
              <a:rPr lang="en-US" sz="1100" dirty="0" err="1"/>
              <a:t>Rencana</a:t>
            </a:r>
            <a:r>
              <a:rPr lang="en-US" sz="1100" dirty="0"/>
              <a:t> </a:t>
            </a:r>
            <a:r>
              <a:rPr lang="en-US" sz="1100" dirty="0" err="1"/>
              <a:t>Jangka</a:t>
            </a:r>
            <a:r>
              <a:rPr lang="en-US" sz="1100" dirty="0"/>
              <a:t> Panjang Perusahaan </a:t>
            </a:r>
            <a:r>
              <a:rPr lang="en-US" sz="1100" dirty="0" err="1"/>
              <a:t>periode</a:t>
            </a:r>
            <a:r>
              <a:rPr lang="en-US" sz="1100" dirty="0"/>
              <a:t> 2019 – 2023 </a:t>
            </a:r>
            <a:r>
              <a:rPr lang="en-US" sz="1100" dirty="0" err="1"/>
              <a:t>sebagai</a:t>
            </a:r>
            <a:r>
              <a:rPr lang="en-US" sz="1100" dirty="0"/>
              <a:t> </a:t>
            </a:r>
            <a:r>
              <a:rPr lang="en-US" sz="1100" dirty="0" err="1"/>
              <a:t>fondasi</a:t>
            </a:r>
            <a:r>
              <a:rPr lang="en-US" sz="1100" dirty="0"/>
              <a:t> </a:t>
            </a:r>
            <a:r>
              <a:rPr lang="en-US" sz="1100" dirty="0" err="1"/>
              <a:t>transformasi</a:t>
            </a:r>
            <a:r>
              <a:rPr lang="en-US" sz="1100" dirty="0"/>
              <a:t> yang </a:t>
            </a:r>
            <a:r>
              <a:rPr lang="en-US" sz="1100" dirty="0" err="1"/>
              <a:t>berfokus</a:t>
            </a:r>
            <a:r>
              <a:rPr lang="en-US" sz="1100" dirty="0"/>
              <a:t> pada </a:t>
            </a:r>
            <a:r>
              <a:rPr lang="en-US" sz="1100" dirty="0" err="1"/>
              <a:t>empat</a:t>
            </a:r>
            <a:r>
              <a:rPr lang="en-US" sz="1100" dirty="0"/>
              <a:t> </a:t>
            </a:r>
            <a:r>
              <a:rPr lang="en-US" sz="1100" dirty="0" err="1"/>
              <a:t>hal</a:t>
            </a:r>
            <a:r>
              <a:rPr lang="en-US" sz="1100" dirty="0"/>
              <a:t> </a:t>
            </a:r>
            <a:r>
              <a:rPr lang="en-US" sz="1100" dirty="0" err="1"/>
              <a:t>antara</a:t>
            </a:r>
            <a:r>
              <a:rPr lang="en-US" sz="1100" dirty="0"/>
              <a:t> lain: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B1D562-EC37-4FAA-AC5B-718C07B0BFB7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6508A3-8C31-41F4-AB4B-96F501525B0D}"/>
              </a:ext>
            </a:extLst>
          </p:cNvPr>
          <p:cNvSpPr txBox="1"/>
          <p:nvPr/>
        </p:nvSpPr>
        <p:spPr>
          <a:xfrm>
            <a:off x="2836587" y="500856"/>
            <a:ext cx="43586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TRANSFORMASI BISNIS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PEGADAIAN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5CB58760-125B-1E6B-62AB-1BC71F746EE2}"/>
              </a:ext>
            </a:extLst>
          </p:cNvPr>
          <p:cNvSpPr/>
          <p:nvPr/>
        </p:nvSpPr>
        <p:spPr>
          <a:xfrm>
            <a:off x="539931" y="3918857"/>
            <a:ext cx="3927566" cy="29267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Model </a:t>
            </a:r>
            <a:r>
              <a:rPr lang="en-US" sz="1100" dirty="0" err="1"/>
              <a:t>Bisnis</a:t>
            </a:r>
            <a:endParaRPr lang="en-ID" sz="1100" dirty="0"/>
          </a:p>
        </p:txBody>
      </p:sp>
      <p:sp>
        <p:nvSpPr>
          <p:cNvPr id="25" name="Rectangle: Diagonal Corners Rounded 24">
            <a:extLst>
              <a:ext uri="{FF2B5EF4-FFF2-40B4-BE49-F238E27FC236}">
                <a16:creationId xmlns:a16="http://schemas.microsoft.com/office/drawing/2014/main" id="{AEBC9E34-B84D-4F04-257C-45880D7D117D}"/>
              </a:ext>
            </a:extLst>
          </p:cNvPr>
          <p:cNvSpPr/>
          <p:nvPr/>
        </p:nvSpPr>
        <p:spPr>
          <a:xfrm>
            <a:off x="539931" y="4416479"/>
            <a:ext cx="3927566" cy="292677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Operasional</a:t>
            </a:r>
            <a:endParaRPr lang="en-ID" sz="1100" dirty="0"/>
          </a:p>
        </p:txBody>
      </p:sp>
      <p:sp>
        <p:nvSpPr>
          <p:cNvPr id="26" name="Rectangle: Diagonal Corners Rounded 25">
            <a:extLst>
              <a:ext uri="{FF2B5EF4-FFF2-40B4-BE49-F238E27FC236}">
                <a16:creationId xmlns:a16="http://schemas.microsoft.com/office/drawing/2014/main" id="{2DF87A41-832D-AE3A-2122-EB4C788BA178}"/>
              </a:ext>
            </a:extLst>
          </p:cNvPr>
          <p:cNvSpPr/>
          <p:nvPr/>
        </p:nvSpPr>
        <p:spPr>
          <a:xfrm>
            <a:off x="539931" y="4893030"/>
            <a:ext cx="3927566" cy="292677"/>
          </a:xfrm>
          <a:prstGeom prst="round2Diag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Channel Marketing</a:t>
            </a:r>
            <a:endParaRPr lang="en-ID" sz="1100" dirty="0"/>
          </a:p>
        </p:txBody>
      </p:sp>
      <p:sp>
        <p:nvSpPr>
          <p:cNvPr id="27" name="Rectangle: Diagonal Corners Rounded 26">
            <a:extLst>
              <a:ext uri="{FF2B5EF4-FFF2-40B4-BE49-F238E27FC236}">
                <a16:creationId xmlns:a16="http://schemas.microsoft.com/office/drawing/2014/main" id="{A5A870FD-32EC-F8B9-5608-BAC585D7F73F}"/>
              </a:ext>
            </a:extLst>
          </p:cNvPr>
          <p:cNvSpPr/>
          <p:nvPr/>
        </p:nvSpPr>
        <p:spPr>
          <a:xfrm>
            <a:off x="539931" y="5369581"/>
            <a:ext cx="3927566" cy="292677"/>
          </a:xfrm>
          <a:prstGeom prst="round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Segmen</a:t>
            </a:r>
            <a:r>
              <a:rPr lang="en-US" sz="1100" dirty="0"/>
              <a:t> Pasar</a:t>
            </a:r>
            <a:endParaRPr lang="en-ID" sz="11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FE4150-86DC-ACFB-2FF2-FF7A4612C282}"/>
              </a:ext>
            </a:extLst>
          </p:cNvPr>
          <p:cNvSpPr txBox="1"/>
          <p:nvPr/>
        </p:nvSpPr>
        <p:spPr>
          <a:xfrm>
            <a:off x="5166361" y="1964476"/>
            <a:ext cx="4358640" cy="2097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100" dirty="0"/>
              <a:t>	</a:t>
            </a:r>
            <a:r>
              <a:rPr lang="en-US" sz="1100" dirty="0" err="1"/>
              <a:t>Singkatnya</a:t>
            </a:r>
            <a:r>
              <a:rPr lang="en-US" sz="1100" dirty="0"/>
              <a:t>, </a:t>
            </a:r>
            <a:r>
              <a:rPr lang="en-US" sz="1100" dirty="0" err="1"/>
              <a:t>perusahaan</a:t>
            </a:r>
            <a:r>
              <a:rPr lang="en-US" sz="1100" dirty="0"/>
              <a:t> </a:t>
            </a:r>
            <a:r>
              <a:rPr lang="en-US" sz="1100" dirty="0" err="1"/>
              <a:t>ingin</a:t>
            </a:r>
            <a:r>
              <a:rPr lang="en-US" sz="1100" dirty="0"/>
              <a:t> </a:t>
            </a:r>
            <a:r>
              <a:rPr lang="en-US" sz="1100" dirty="0" err="1"/>
              <a:t>mentransformasikan</a:t>
            </a:r>
            <a:r>
              <a:rPr lang="en-US" sz="1100" dirty="0"/>
              <a:t> </a:t>
            </a:r>
            <a:r>
              <a:rPr lang="en-US" sz="1100" dirty="0" err="1"/>
              <a:t>posisi</a:t>
            </a:r>
            <a:r>
              <a:rPr lang="en-US" sz="1100" dirty="0"/>
              <a:t> di pasar yang </a:t>
            </a:r>
            <a:r>
              <a:rPr lang="en-US" sz="1100" dirty="0" err="1"/>
              <a:t>menwarkan</a:t>
            </a:r>
            <a:r>
              <a:rPr lang="en-US" sz="1100" dirty="0"/>
              <a:t> </a:t>
            </a:r>
            <a:r>
              <a:rPr lang="en-US" sz="1100" dirty="0" err="1"/>
              <a:t>tidak</a:t>
            </a:r>
            <a:r>
              <a:rPr lang="en-US" sz="1100" dirty="0"/>
              <a:t> </a:t>
            </a:r>
            <a:r>
              <a:rPr lang="en-US" sz="1100" dirty="0" err="1"/>
              <a:t>hanya</a:t>
            </a:r>
            <a:r>
              <a:rPr lang="en-US" sz="1100" dirty="0"/>
              <a:t> </a:t>
            </a:r>
            <a:r>
              <a:rPr lang="en-US" sz="1100" dirty="0" err="1"/>
              <a:t>layanan</a:t>
            </a:r>
            <a:r>
              <a:rPr lang="en-US" sz="1100" dirty="0"/>
              <a:t> </a:t>
            </a:r>
            <a:r>
              <a:rPr lang="en-US" sz="1100" dirty="0" err="1"/>
              <a:t>keuangan</a:t>
            </a:r>
            <a:r>
              <a:rPr lang="en-US" sz="1100" dirty="0"/>
              <a:t> </a:t>
            </a:r>
            <a:r>
              <a:rPr lang="en-US" sz="1100" dirty="0" err="1"/>
              <a:t>tetapi</a:t>
            </a:r>
            <a:r>
              <a:rPr lang="en-US" sz="1100" dirty="0"/>
              <a:t> juga </a:t>
            </a:r>
            <a:r>
              <a:rPr lang="en-US" sz="1100" dirty="0" err="1"/>
              <a:t>layanan</a:t>
            </a:r>
            <a:r>
              <a:rPr lang="en-US" sz="1100" dirty="0"/>
              <a:t> 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emas</a:t>
            </a:r>
            <a:r>
              <a:rPr lang="en-US" sz="1100" dirty="0"/>
              <a:t>. </a:t>
            </a:r>
            <a:r>
              <a:rPr lang="en-US" sz="1100" dirty="0" err="1"/>
              <a:t>Sehingga</a:t>
            </a:r>
            <a:r>
              <a:rPr lang="en-US" sz="1100" dirty="0"/>
              <a:t> </a:t>
            </a:r>
            <a:r>
              <a:rPr lang="en-US" sz="1100" dirty="0" err="1"/>
              <a:t>perusahaan</a:t>
            </a:r>
            <a:r>
              <a:rPr lang="en-US" sz="1100" dirty="0"/>
              <a:t> </a:t>
            </a:r>
            <a:r>
              <a:rPr lang="en-US" sz="1100" dirty="0" err="1"/>
              <a:t>mentransformasikan</a:t>
            </a:r>
            <a:r>
              <a:rPr lang="en-US" sz="1100" dirty="0"/>
              <a:t> channel </a:t>
            </a:r>
            <a:r>
              <a:rPr lang="en-US" sz="1100" dirty="0" err="1"/>
              <a:t>penjualan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digital dan </a:t>
            </a:r>
            <a:r>
              <a:rPr lang="en-US" sz="1100" dirty="0" err="1"/>
              <a:t>bermain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pasar yang </a:t>
            </a:r>
            <a:r>
              <a:rPr lang="en-US" sz="1100" dirty="0" err="1"/>
              <a:t>lebih</a:t>
            </a:r>
            <a:r>
              <a:rPr lang="en-US" sz="1100" dirty="0"/>
              <a:t> </a:t>
            </a:r>
            <a:r>
              <a:rPr lang="en-US" sz="1100" dirty="0" err="1"/>
              <a:t>luas</a:t>
            </a:r>
            <a:r>
              <a:rPr lang="en-US" sz="1100" dirty="0"/>
              <a:t>, </a:t>
            </a:r>
            <a:r>
              <a:rPr lang="en-US" sz="1100" dirty="0" err="1"/>
              <a:t>yaitu</a:t>
            </a:r>
            <a:r>
              <a:rPr lang="en-US" sz="1100" dirty="0"/>
              <a:t> </a:t>
            </a:r>
            <a:r>
              <a:rPr lang="en-US" sz="1100" dirty="0" err="1"/>
              <a:t>segmen</a:t>
            </a:r>
            <a:r>
              <a:rPr lang="en-US" sz="1100" dirty="0"/>
              <a:t> </a:t>
            </a:r>
            <a:r>
              <a:rPr lang="en-US" sz="1100" dirty="0" err="1"/>
              <a:t>menengah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atas</a:t>
            </a:r>
            <a:r>
              <a:rPr lang="en-US" sz="1100" dirty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100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100" dirty="0"/>
              <a:t>	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membentuk</a:t>
            </a:r>
            <a:r>
              <a:rPr lang="en-US" sz="1100" dirty="0"/>
              <a:t> divisi transformation office (TO) pada 2019, yang </a:t>
            </a:r>
            <a:r>
              <a:rPr lang="en-US" sz="1100" dirty="0" err="1"/>
              <a:t>memiliki</a:t>
            </a:r>
            <a:r>
              <a:rPr lang="en-US" sz="1100" dirty="0"/>
              <a:t> </a:t>
            </a:r>
            <a:r>
              <a:rPr lang="en-US" sz="1100" dirty="0" err="1"/>
              <a:t>tiga</a:t>
            </a:r>
            <a:r>
              <a:rPr lang="en-US" sz="1100" dirty="0"/>
              <a:t> </a:t>
            </a:r>
            <a:r>
              <a:rPr lang="en-US" sz="1100" dirty="0" err="1"/>
              <a:t>peran</a:t>
            </a:r>
            <a:r>
              <a:rPr lang="en-US" sz="1100" dirty="0"/>
              <a:t> </a:t>
            </a:r>
            <a:r>
              <a:rPr lang="en-US" sz="1100" dirty="0" err="1"/>
              <a:t>yaitu</a:t>
            </a:r>
            <a:r>
              <a:rPr lang="en-US" sz="1100" dirty="0"/>
              <a:t>:</a:t>
            </a:r>
          </a:p>
        </p:txBody>
      </p:sp>
      <p:sp>
        <p:nvSpPr>
          <p:cNvPr id="29" name="Rectangle: Diagonal Corners Rounded 28">
            <a:extLst>
              <a:ext uri="{FF2B5EF4-FFF2-40B4-BE49-F238E27FC236}">
                <a16:creationId xmlns:a16="http://schemas.microsoft.com/office/drawing/2014/main" id="{C43117AD-4B6D-461E-52F1-F708F56A56E2}"/>
              </a:ext>
            </a:extLst>
          </p:cNvPr>
          <p:cNvSpPr/>
          <p:nvPr/>
        </p:nvSpPr>
        <p:spPr>
          <a:xfrm>
            <a:off x="5438503" y="4187623"/>
            <a:ext cx="3927566" cy="292677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mengeksplorasi</a:t>
            </a:r>
            <a:r>
              <a:rPr lang="en-US" sz="1100" dirty="0"/>
              <a:t> model </a:t>
            </a:r>
            <a:r>
              <a:rPr lang="en-US" sz="1100" dirty="0" err="1"/>
              <a:t>bisnis</a:t>
            </a:r>
            <a:r>
              <a:rPr lang="en-US" sz="1100" dirty="0"/>
              <a:t> </a:t>
            </a:r>
            <a:r>
              <a:rPr lang="en-US" sz="1100" dirty="0" err="1"/>
              <a:t>baru</a:t>
            </a:r>
            <a:endParaRPr lang="en-ID" sz="1100" dirty="0"/>
          </a:p>
        </p:txBody>
      </p:sp>
      <p:sp>
        <p:nvSpPr>
          <p:cNvPr id="30" name="Rectangle: Diagonal Corners Rounded 29">
            <a:extLst>
              <a:ext uri="{FF2B5EF4-FFF2-40B4-BE49-F238E27FC236}">
                <a16:creationId xmlns:a16="http://schemas.microsoft.com/office/drawing/2014/main" id="{8F45BA77-24D5-EA9A-7B1F-17B3B692D33A}"/>
              </a:ext>
            </a:extLst>
          </p:cNvPr>
          <p:cNvSpPr/>
          <p:nvPr/>
        </p:nvSpPr>
        <p:spPr>
          <a:xfrm>
            <a:off x="5438503" y="4688105"/>
            <a:ext cx="3927566" cy="292677"/>
          </a:xfrm>
          <a:prstGeom prst="round2Diag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memperbarui</a:t>
            </a:r>
            <a:r>
              <a:rPr lang="en-US" sz="1100" dirty="0"/>
              <a:t> proses </a:t>
            </a:r>
            <a:r>
              <a:rPr lang="en-US" sz="1100" dirty="0" err="1"/>
              <a:t>bisnis</a:t>
            </a:r>
            <a:r>
              <a:rPr lang="en-US" sz="1100" dirty="0"/>
              <a:t> </a:t>
            </a:r>
            <a:endParaRPr lang="en-ID" sz="1100" dirty="0"/>
          </a:p>
        </p:txBody>
      </p:sp>
      <p:sp>
        <p:nvSpPr>
          <p:cNvPr id="32" name="Rectangle: Diagonal Corners Rounded 31">
            <a:extLst>
              <a:ext uri="{FF2B5EF4-FFF2-40B4-BE49-F238E27FC236}">
                <a16:creationId xmlns:a16="http://schemas.microsoft.com/office/drawing/2014/main" id="{BB00D3FA-C42E-34DC-1A59-97FE95E82C6B}"/>
              </a:ext>
            </a:extLst>
          </p:cNvPr>
          <p:cNvSpPr/>
          <p:nvPr/>
        </p:nvSpPr>
        <p:spPr>
          <a:xfrm>
            <a:off x="5438503" y="5184397"/>
            <a:ext cx="3927566" cy="449426"/>
          </a:xfrm>
          <a:prstGeom prst="round2Diag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memperbarui</a:t>
            </a:r>
            <a:r>
              <a:rPr lang="en-US" sz="1100" dirty="0"/>
              <a:t> </a:t>
            </a:r>
            <a:r>
              <a:rPr lang="en-US" sz="1100" dirty="0" err="1"/>
              <a:t>budaya</a:t>
            </a:r>
            <a:r>
              <a:rPr lang="en-US" sz="1100" dirty="0"/>
              <a:t> </a:t>
            </a:r>
            <a:r>
              <a:rPr lang="en-US" sz="1100" dirty="0" err="1"/>
              <a:t>kerja</a:t>
            </a:r>
            <a:r>
              <a:rPr lang="en-US" sz="1100" dirty="0"/>
              <a:t> di </a:t>
            </a:r>
            <a:r>
              <a:rPr lang="en-US" sz="1100" dirty="0" err="1"/>
              <a:t>lingkup</a:t>
            </a:r>
            <a:r>
              <a:rPr lang="en-US" sz="1100" dirty="0"/>
              <a:t> </a:t>
            </a:r>
            <a:r>
              <a:rPr lang="en-US" sz="1100" dirty="0" err="1"/>
              <a:t>organisasi</a:t>
            </a:r>
            <a:r>
              <a:rPr lang="en-US" sz="1100" dirty="0"/>
              <a:t> agar </a:t>
            </a:r>
            <a:r>
              <a:rPr lang="en-US" sz="1100" dirty="0" err="1"/>
              <a:t>lebih</a:t>
            </a:r>
            <a:r>
              <a:rPr lang="en-US" sz="1100" dirty="0"/>
              <a:t> agile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mengembangkan</a:t>
            </a:r>
            <a:r>
              <a:rPr lang="en-US" sz="1100" dirty="0"/>
              <a:t> </a:t>
            </a:r>
            <a:r>
              <a:rPr lang="en-US" sz="1100" dirty="0" err="1"/>
              <a:t>produk</a:t>
            </a:r>
            <a:r>
              <a:rPr lang="en-US" sz="1100" dirty="0"/>
              <a:t> </a:t>
            </a:r>
            <a:r>
              <a:rPr lang="en-US" sz="1100" dirty="0" err="1"/>
              <a:t>ataupun</a:t>
            </a:r>
            <a:r>
              <a:rPr lang="en-US" sz="1100" dirty="0"/>
              <a:t> </a:t>
            </a:r>
            <a:r>
              <a:rPr lang="en-US" sz="1100" dirty="0" err="1"/>
              <a:t>layanan</a:t>
            </a:r>
            <a:r>
              <a:rPr lang="en-US" sz="1100" dirty="0"/>
              <a:t>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C55D61-B9E1-A9BE-435C-C84DE0E6E49B}"/>
              </a:ext>
            </a:extLst>
          </p:cNvPr>
          <p:cNvSpPr/>
          <p:nvPr/>
        </p:nvSpPr>
        <p:spPr>
          <a:xfrm>
            <a:off x="3013165" y="554979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1</a:t>
            </a:r>
            <a:endParaRPr lang="en-ID" sz="1000" dirty="0"/>
          </a:p>
        </p:txBody>
      </p:sp>
    </p:spTree>
    <p:extLst>
      <p:ext uri="{BB962C8B-B14F-4D97-AF65-F5344CB8AC3E}">
        <p14:creationId xmlns:p14="http://schemas.microsoft.com/office/powerpoint/2010/main" val="836339020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65331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420DE-7E13-4C68-B657-287D39FC8A7A}"/>
              </a:ext>
            </a:extLst>
          </p:cNvPr>
          <p:cNvSpPr txBox="1"/>
          <p:nvPr/>
        </p:nvSpPr>
        <p:spPr>
          <a:xfrm>
            <a:off x="827547" y="739041"/>
            <a:ext cx="37689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PENGEMBANGAN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PRODUK DIGITAL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AF833-B609-43C9-82DA-C7DD6B6556AE}"/>
              </a:ext>
            </a:extLst>
          </p:cNvPr>
          <p:cNvSpPr/>
          <p:nvPr/>
        </p:nvSpPr>
        <p:spPr>
          <a:xfrm>
            <a:off x="4871020" y="3028313"/>
            <a:ext cx="2243860" cy="11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5E403-773A-4FA4-8D4B-23965435AAFB}"/>
              </a:ext>
            </a:extLst>
          </p:cNvPr>
          <p:cNvSpPr txBox="1"/>
          <p:nvPr/>
        </p:nvSpPr>
        <p:spPr>
          <a:xfrm>
            <a:off x="4932361" y="2386797"/>
            <a:ext cx="2121178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575" b="1" dirty="0">
                <a:solidFill>
                  <a:schemeClr val="bg1"/>
                </a:solidFill>
                <a:latin typeface="Montserrat Alternates Black" panose="00000A00000000000000" pitchFamily="50" charset="0"/>
              </a:rPr>
              <a:t>2019.</a:t>
            </a:r>
            <a:endParaRPr lang="en-US" sz="3575" b="1" dirty="0">
              <a:solidFill>
                <a:schemeClr val="bg1"/>
              </a:solidFill>
              <a:latin typeface="Montserrat Alternates Black" panose="00000A00000000000000" pitchFamily="5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0FB9DA-3E1D-4F02-AAF9-B071B81EB282}"/>
              </a:ext>
            </a:extLst>
          </p:cNvPr>
          <p:cNvSpPr/>
          <p:nvPr/>
        </p:nvSpPr>
        <p:spPr>
          <a:xfrm>
            <a:off x="439082" y="1740662"/>
            <a:ext cx="3936255" cy="1589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Saat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ini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memiliki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tiga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bisnis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utama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yakni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gadai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pembiayaan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dan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investasi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emas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Sebanyak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90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persen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pendapatan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disumbang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dari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layanan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gadai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Berdasarkan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data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perusahaan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sebanyak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2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juta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nasabah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dari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total 13,86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juta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nasabah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di 2019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kini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telah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melakukan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transaksi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digital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melalui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PDS.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21D1FF-30D1-AFB6-8DB9-B86AD162A5B4}"/>
              </a:ext>
            </a:extLst>
          </p:cNvPr>
          <p:cNvSpPr txBox="1"/>
          <p:nvPr/>
        </p:nvSpPr>
        <p:spPr>
          <a:xfrm>
            <a:off x="5449405" y="2428299"/>
            <a:ext cx="3964561" cy="3874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Untuk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mendongkrak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jumlah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nasabah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baru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saja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mengomersialisasi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fitur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Pickup &amp; Delivery Service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untuk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layanan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Gadai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Online di wilayah Jakarta.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menggandeng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Gojek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sebagai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mitra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logistik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Gadai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Online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melalui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layanan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GoSend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Layanan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Gadai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Online di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aplikasi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PDS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memungkinkan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nasabah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untuk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mengirim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barang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gadai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dengan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GoSend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 Customer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dapat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menggadaikan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barang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tanpa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perlu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datang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ke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outlet dan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mengirimnya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ke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outlet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terdekat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(radius 7km)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dari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lokasi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mereka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Lebih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lanjut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pihaknya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juga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berencana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menghadirkan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layanan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GoPay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sebagai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opsi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pembayaran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layanan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Pickup &amp; Delivery Service.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Selain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itu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juga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berencana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melakukan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uji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coba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pemanfaatan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platform Dropbox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untuk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melalukan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penaksiran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harga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barang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jaminan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berbasis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foto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dikirimkan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customer.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38F77C-B95A-D7C0-554B-1C5D841E65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2987"/>
            <a:ext cx="4953000" cy="258241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B544995-C626-6B75-EFF7-B46E2A0CC951}"/>
              </a:ext>
            </a:extLst>
          </p:cNvPr>
          <p:cNvSpPr txBox="1"/>
          <p:nvPr/>
        </p:nvSpPr>
        <p:spPr>
          <a:xfrm>
            <a:off x="5449405" y="2067147"/>
            <a:ext cx="252556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800" b="0" i="0" dirty="0" err="1">
                <a:solidFill>
                  <a:srgbClr val="040404"/>
                </a:solidFill>
                <a:effectLst/>
              </a:rPr>
              <a:t>Sumber</a:t>
            </a:r>
            <a:r>
              <a:rPr lang="en-ID" sz="800" b="0" i="0" dirty="0">
                <a:solidFill>
                  <a:srgbClr val="040404"/>
                </a:solidFill>
                <a:effectLst/>
              </a:rPr>
              <a:t> : Data Perusahaan, 2019</a:t>
            </a:r>
            <a:endParaRPr lang="en-ID" sz="8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5DEE3C-0D3D-0243-A8F1-E1C2225F3DC3}"/>
              </a:ext>
            </a:extLst>
          </p:cNvPr>
          <p:cNvSpPr txBox="1"/>
          <p:nvPr/>
        </p:nvSpPr>
        <p:spPr>
          <a:xfrm>
            <a:off x="5449405" y="336576"/>
            <a:ext cx="306103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b="0" i="0" dirty="0" err="1">
                <a:solidFill>
                  <a:srgbClr val="040404"/>
                </a:solidFill>
                <a:effectLst/>
              </a:rPr>
              <a:t>Grafik</a:t>
            </a:r>
            <a:r>
              <a:rPr lang="en-ID" sz="1000" b="0" i="0" dirty="0">
                <a:solidFill>
                  <a:srgbClr val="040404"/>
                </a:solidFill>
                <a:effectLst/>
              </a:rPr>
              <a:t> 1. </a:t>
            </a:r>
            <a:r>
              <a:rPr lang="en-ID" sz="1000" b="0" i="0" dirty="0" err="1">
                <a:solidFill>
                  <a:srgbClr val="040404"/>
                </a:solidFill>
                <a:effectLst/>
              </a:rPr>
              <a:t>Nasabah</a:t>
            </a:r>
            <a:r>
              <a:rPr lang="en-ID" sz="1000" b="0" i="0" dirty="0">
                <a:solidFill>
                  <a:srgbClr val="040404"/>
                </a:solidFill>
                <a:effectLst/>
              </a:rPr>
              <a:t> yang </a:t>
            </a:r>
            <a:r>
              <a:rPr lang="en-ID" sz="1000" b="0" i="0" dirty="0" err="1">
                <a:solidFill>
                  <a:srgbClr val="040404"/>
                </a:solidFill>
                <a:effectLst/>
              </a:rPr>
              <a:t>Bertransaksi</a:t>
            </a:r>
            <a:r>
              <a:rPr lang="en-ID" sz="1000" b="0" i="0" dirty="0">
                <a:solidFill>
                  <a:srgbClr val="040404"/>
                </a:solidFill>
                <a:effectLst/>
              </a:rPr>
              <a:t> </a:t>
            </a:r>
            <a:r>
              <a:rPr lang="en-ID" sz="1000" b="0" i="0" dirty="0" err="1">
                <a:solidFill>
                  <a:srgbClr val="040404"/>
                </a:solidFill>
                <a:effectLst/>
              </a:rPr>
              <a:t>dengan</a:t>
            </a:r>
            <a:r>
              <a:rPr lang="en-ID" sz="1000" b="0" i="0" dirty="0">
                <a:solidFill>
                  <a:srgbClr val="040404"/>
                </a:solidFill>
                <a:effectLst/>
              </a:rPr>
              <a:t> PDS</a:t>
            </a:r>
            <a:endParaRPr lang="en-ID" sz="1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8118A3-281E-AE50-CE0A-E873EF72E52D}"/>
              </a:ext>
            </a:extLst>
          </p:cNvPr>
          <p:cNvGrpSpPr/>
          <p:nvPr/>
        </p:nvGrpSpPr>
        <p:grpSpPr>
          <a:xfrm>
            <a:off x="5530663" y="607306"/>
            <a:ext cx="2788904" cy="1495382"/>
            <a:chOff x="547792" y="3771010"/>
            <a:chExt cx="3955382" cy="1996962"/>
          </a:xfrm>
        </p:grpSpPr>
        <p:grpSp>
          <p:nvGrpSpPr>
            <p:cNvPr id="22" name="Google Shape;3643;p78">
              <a:extLst>
                <a:ext uri="{FF2B5EF4-FFF2-40B4-BE49-F238E27FC236}">
                  <a16:creationId xmlns:a16="http://schemas.microsoft.com/office/drawing/2014/main" id="{BD29F2BB-0CCB-B519-6642-C97E95204D4F}"/>
                </a:ext>
              </a:extLst>
            </p:cNvPr>
            <p:cNvGrpSpPr/>
            <p:nvPr/>
          </p:nvGrpSpPr>
          <p:grpSpPr>
            <a:xfrm>
              <a:off x="711533" y="3922165"/>
              <a:ext cx="1787370" cy="1692053"/>
              <a:chOff x="5681300" y="2527788"/>
              <a:chExt cx="805800" cy="805800"/>
            </a:xfrm>
          </p:grpSpPr>
          <p:sp>
            <p:nvSpPr>
              <p:cNvPr id="30" name="Google Shape;3644;p78">
                <a:extLst>
                  <a:ext uri="{FF2B5EF4-FFF2-40B4-BE49-F238E27FC236}">
                    <a16:creationId xmlns:a16="http://schemas.microsoft.com/office/drawing/2014/main" id="{F11E170A-2AFC-E0D9-471F-56D925459B92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ellipse">
                <a:avLst/>
              </a:prstGeom>
              <a:noFill/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  <p:sp>
            <p:nvSpPr>
              <p:cNvPr id="31" name="Google Shape;3645;p78">
                <a:extLst>
                  <a:ext uri="{FF2B5EF4-FFF2-40B4-BE49-F238E27FC236}">
                    <a16:creationId xmlns:a16="http://schemas.microsoft.com/office/drawing/2014/main" id="{7B4E3C92-67CF-B881-168D-5E7BADEB57D1}"/>
                  </a:ext>
                </a:extLst>
              </p:cNvPr>
              <p:cNvSpPr/>
              <p:nvPr/>
            </p:nvSpPr>
            <p:spPr>
              <a:xfrm>
                <a:off x="5681300" y="2527788"/>
                <a:ext cx="805800" cy="805800"/>
              </a:xfrm>
              <a:prstGeom prst="pie">
                <a:avLst>
                  <a:gd name="adj1" fmla="val 0"/>
                  <a:gd name="adj2" fmla="val 18450600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3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0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5EED73D-14EA-B806-A261-7FDBCC0598AA}"/>
                </a:ext>
              </a:extLst>
            </p:cNvPr>
            <p:cNvSpPr txBox="1"/>
            <p:nvPr/>
          </p:nvSpPr>
          <p:spPr>
            <a:xfrm>
              <a:off x="1683777" y="4434858"/>
              <a:ext cx="846624" cy="2688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ID" sz="800" b="0" i="0" dirty="0">
                  <a:solidFill>
                    <a:srgbClr val="040404"/>
                  </a:solidFill>
                  <a:effectLst/>
                </a:rPr>
                <a:t>2.000.000</a:t>
              </a:r>
              <a:endParaRPr lang="en-ID" sz="8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2866ACA-4D8B-2172-25FF-0477569155CC}"/>
                </a:ext>
              </a:extLst>
            </p:cNvPr>
            <p:cNvSpPr/>
            <p:nvPr/>
          </p:nvSpPr>
          <p:spPr>
            <a:xfrm>
              <a:off x="547792" y="3771010"/>
              <a:ext cx="3955382" cy="19969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80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00198A8-C8A0-13BF-21A6-39512376FFEB}"/>
                </a:ext>
              </a:extLst>
            </p:cNvPr>
            <p:cNvSpPr/>
            <p:nvPr/>
          </p:nvSpPr>
          <p:spPr>
            <a:xfrm>
              <a:off x="2846438" y="4450026"/>
              <a:ext cx="167148" cy="185741"/>
            </a:xfrm>
            <a:prstGeom prst="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8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7981FB-CE32-CE44-DA1E-E36F9501574A}"/>
                </a:ext>
              </a:extLst>
            </p:cNvPr>
            <p:cNvSpPr/>
            <p:nvPr/>
          </p:nvSpPr>
          <p:spPr>
            <a:xfrm>
              <a:off x="2846438" y="4835800"/>
              <a:ext cx="167148" cy="185741"/>
            </a:xfrm>
            <a:prstGeom prst="rect">
              <a:avLst/>
            </a:prstGeom>
            <a:solidFill>
              <a:srgbClr val="EFE9E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8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E6B5BB-2CA8-A37A-3360-7E29AC618D4C}"/>
                </a:ext>
              </a:extLst>
            </p:cNvPr>
            <p:cNvSpPr txBox="1"/>
            <p:nvPr/>
          </p:nvSpPr>
          <p:spPr>
            <a:xfrm>
              <a:off x="872493" y="4852485"/>
              <a:ext cx="1550563" cy="2688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ID" sz="800" b="0" i="0" dirty="0">
                  <a:solidFill>
                    <a:srgbClr val="040404"/>
                  </a:solidFill>
                  <a:effectLst/>
                </a:rPr>
                <a:t>11.860.000 (Orang)</a:t>
              </a:r>
              <a:endParaRPr lang="en-ID" sz="8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0360CB-F655-9FE3-9275-92E3F4B8F74A}"/>
                </a:ext>
              </a:extLst>
            </p:cNvPr>
            <p:cNvSpPr txBox="1"/>
            <p:nvPr/>
          </p:nvSpPr>
          <p:spPr>
            <a:xfrm>
              <a:off x="2985470" y="4450027"/>
              <a:ext cx="1352967" cy="26883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ID" sz="800" b="0" i="0" dirty="0" err="1">
                  <a:solidFill>
                    <a:srgbClr val="040404"/>
                  </a:solidFill>
                  <a:effectLst/>
                </a:rPr>
                <a:t>Menggunakan</a:t>
              </a:r>
              <a:r>
                <a:rPr lang="en-ID" sz="800" b="0" i="0" dirty="0">
                  <a:solidFill>
                    <a:srgbClr val="040404"/>
                  </a:solidFill>
                  <a:effectLst/>
                </a:rPr>
                <a:t> PDS</a:t>
              </a:r>
              <a:endParaRPr lang="en-ID" sz="8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10EDA29-DDD3-1D6C-5485-F61E09B5A1F4}"/>
                </a:ext>
              </a:extLst>
            </p:cNvPr>
            <p:cNvSpPr txBox="1"/>
            <p:nvPr/>
          </p:nvSpPr>
          <p:spPr>
            <a:xfrm>
              <a:off x="3028335" y="4804118"/>
              <a:ext cx="1352967" cy="4224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ID" sz="800" b="0" i="0" dirty="0" err="1">
                  <a:solidFill>
                    <a:srgbClr val="040404"/>
                  </a:solidFill>
                  <a:effectLst/>
                </a:rPr>
                <a:t>Tidak</a:t>
              </a:r>
              <a:r>
                <a:rPr lang="en-ID" sz="800" b="0" i="0" dirty="0">
                  <a:solidFill>
                    <a:srgbClr val="040404"/>
                  </a:solidFill>
                  <a:effectLst/>
                </a:rPr>
                <a:t> </a:t>
              </a:r>
              <a:r>
                <a:rPr lang="en-ID" sz="800" b="0" i="0" dirty="0" err="1">
                  <a:solidFill>
                    <a:srgbClr val="040404"/>
                  </a:solidFill>
                  <a:effectLst/>
                </a:rPr>
                <a:t>Menggunakan</a:t>
              </a:r>
              <a:r>
                <a:rPr lang="en-ID" sz="800" b="0" i="0" dirty="0">
                  <a:solidFill>
                    <a:srgbClr val="040404"/>
                  </a:solidFill>
                  <a:effectLst/>
                </a:rPr>
                <a:t> PDS</a:t>
              </a:r>
              <a:endParaRPr lang="en-ID" sz="800" dirty="0"/>
            </a:p>
          </p:txBody>
        </p:sp>
      </p:grpSp>
      <p:sp>
        <p:nvSpPr>
          <p:cNvPr id="32" name="Oval 31">
            <a:extLst>
              <a:ext uri="{FF2B5EF4-FFF2-40B4-BE49-F238E27FC236}">
                <a16:creationId xmlns:a16="http://schemas.microsoft.com/office/drawing/2014/main" id="{B61D5D47-B464-9CC5-FF57-15723FDC36F1}"/>
              </a:ext>
            </a:extLst>
          </p:cNvPr>
          <p:cNvSpPr/>
          <p:nvPr/>
        </p:nvSpPr>
        <p:spPr>
          <a:xfrm>
            <a:off x="531393" y="825317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2</a:t>
            </a:r>
            <a:endParaRPr lang="en-ID" sz="1000" dirty="0"/>
          </a:p>
        </p:txBody>
      </p:sp>
    </p:spTree>
    <p:extLst>
      <p:ext uri="{BB962C8B-B14F-4D97-AF65-F5344CB8AC3E}">
        <p14:creationId xmlns:p14="http://schemas.microsoft.com/office/powerpoint/2010/main" val="864939556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C9785C-4EF2-46C0-A843-BBE9812F59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C5E055-C67A-4415-B4AE-2AD74AB75846}"/>
              </a:ext>
            </a:extLst>
          </p:cNvPr>
          <p:cNvSpPr/>
          <p:nvPr/>
        </p:nvSpPr>
        <p:spPr>
          <a:xfrm>
            <a:off x="3633994" y="4473788"/>
            <a:ext cx="2638010" cy="1268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3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7B122-97AB-4FCD-B8B7-6DC31D7059AB}"/>
              </a:ext>
            </a:extLst>
          </p:cNvPr>
          <p:cNvSpPr/>
          <p:nvPr/>
        </p:nvSpPr>
        <p:spPr>
          <a:xfrm>
            <a:off x="6455471" y="4473788"/>
            <a:ext cx="2638010" cy="1268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3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CB9A7C-DEBE-4C48-9845-47795BB8D7B1}"/>
              </a:ext>
            </a:extLst>
          </p:cNvPr>
          <p:cNvSpPr/>
          <p:nvPr/>
        </p:nvSpPr>
        <p:spPr>
          <a:xfrm>
            <a:off x="812518" y="4473788"/>
            <a:ext cx="2638010" cy="12684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3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C964B3-A2AC-408D-8E5E-EA810702F0EF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85C33-6D2B-4F0B-AB2E-D28D69FEE55B}"/>
              </a:ext>
            </a:extLst>
          </p:cNvPr>
          <p:cNvSpPr txBox="1"/>
          <p:nvPr/>
        </p:nvSpPr>
        <p:spPr>
          <a:xfrm>
            <a:off x="2615931" y="1148636"/>
            <a:ext cx="48378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LEMBAR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PENGESAHAN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96DFB-0142-422D-B660-6B32E732043F}"/>
              </a:ext>
            </a:extLst>
          </p:cNvPr>
          <p:cNvSpPr txBox="1"/>
          <p:nvPr/>
        </p:nvSpPr>
        <p:spPr>
          <a:xfrm>
            <a:off x="3800283" y="944438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B0C47-6838-4CF9-B043-7CD74E984DC5}"/>
              </a:ext>
            </a:extLst>
          </p:cNvPr>
          <p:cNvSpPr/>
          <p:nvPr/>
        </p:nvSpPr>
        <p:spPr>
          <a:xfrm>
            <a:off x="990201" y="4927556"/>
            <a:ext cx="2282644" cy="62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1D55D7-C631-41AB-BA56-63481B23F35D}"/>
              </a:ext>
            </a:extLst>
          </p:cNvPr>
          <p:cNvSpPr/>
          <p:nvPr/>
        </p:nvSpPr>
        <p:spPr>
          <a:xfrm>
            <a:off x="3819747" y="4965906"/>
            <a:ext cx="2282644" cy="62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50653-CA77-497D-8C8C-B59D006AC99A}"/>
              </a:ext>
            </a:extLst>
          </p:cNvPr>
          <p:cNvSpPr/>
          <p:nvPr/>
        </p:nvSpPr>
        <p:spPr>
          <a:xfrm>
            <a:off x="6633154" y="4965906"/>
            <a:ext cx="2282644" cy="62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68D29-5145-46A8-BF45-A9F56F9F5E27}"/>
              </a:ext>
            </a:extLst>
          </p:cNvPr>
          <p:cNvSpPr txBox="1"/>
          <p:nvPr/>
        </p:nvSpPr>
        <p:spPr>
          <a:xfrm>
            <a:off x="1070934" y="4652476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READERS</a:t>
            </a:r>
            <a:endParaRPr lang="en-US" sz="13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92CF6-42F6-4A4C-B580-2F3AC9950B2B}"/>
              </a:ext>
            </a:extLst>
          </p:cNvPr>
          <p:cNvSpPr txBox="1"/>
          <p:nvPr/>
        </p:nvSpPr>
        <p:spPr>
          <a:xfrm>
            <a:off x="3892409" y="4641097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BUYERS</a:t>
            </a:r>
            <a:endParaRPr lang="en-US" sz="13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DBAD3C-23FE-4AC6-A382-14CE0115B668}"/>
              </a:ext>
            </a:extLst>
          </p:cNvPr>
          <p:cNvSpPr txBox="1"/>
          <p:nvPr/>
        </p:nvSpPr>
        <p:spPr>
          <a:xfrm>
            <a:off x="6713887" y="4655177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WRITERS</a:t>
            </a:r>
            <a:endParaRPr lang="en-US" sz="13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17287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19D1FF-F086-408F-9EE6-531B74B70118}"/>
              </a:ext>
            </a:extLst>
          </p:cNvPr>
          <p:cNvSpPr txBox="1"/>
          <p:nvPr/>
        </p:nvSpPr>
        <p:spPr>
          <a:xfrm>
            <a:off x="5824009" y="271856"/>
            <a:ext cx="376897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KOLABORASI DAN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TRANSFORMASI OUTLET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C319B-0A2A-4D1E-B20E-D2DBEDB781A4}"/>
              </a:ext>
            </a:extLst>
          </p:cNvPr>
          <p:cNvSpPr txBox="1"/>
          <p:nvPr/>
        </p:nvSpPr>
        <p:spPr>
          <a:xfrm>
            <a:off x="5138057" y="1949568"/>
            <a:ext cx="4454927" cy="2351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Selain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digitalisasi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layanan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Pegadaian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juga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melakukan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gebrakan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membangun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infrastruktur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Open API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masuk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ekosistem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keuangan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Indonesia. “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Sejak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awal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perusahaan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menerapkan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konsep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agile organization dan CI/CD framework (Continuous Integration/Continuous Development),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setiap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produk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akan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terus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dikembangkan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user experience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sebagai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prioritas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utama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Kami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ingin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memberikan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customer experience yang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sama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seperti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offline.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Hadir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mana pun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dengan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layanan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mudah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tangkas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bagi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semua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kalangan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”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Ucap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Herdi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Sularko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selaku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VP Digital Business Partnership &amp; Development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Pegadaian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18AA762-2584-C1BB-FB24-01EC3628852E}"/>
              </a:ext>
            </a:extLst>
          </p:cNvPr>
          <p:cNvSpPr/>
          <p:nvPr/>
        </p:nvSpPr>
        <p:spPr>
          <a:xfrm>
            <a:off x="5374043" y="338078"/>
            <a:ext cx="360000" cy="360000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3</a:t>
            </a:r>
            <a:endParaRPr lang="en-ID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5CBEB6-FCCF-1337-C8F7-82C10A8CC16E}"/>
              </a:ext>
            </a:extLst>
          </p:cNvPr>
          <p:cNvSpPr txBox="1"/>
          <p:nvPr/>
        </p:nvSpPr>
        <p:spPr>
          <a:xfrm>
            <a:off x="450297" y="2779683"/>
            <a:ext cx="4126178" cy="3620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Salah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satu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kolaborasi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besar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Pegadaian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adalah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menggaet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Tokopedia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dalam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menyediakan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layanan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Jual-Beli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Emas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Online yang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meluncur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pada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Januari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2019.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Kolaborasi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diklaim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sukses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oleh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perusahaan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mengingat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proses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integrasinya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hanya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memakan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waktu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dua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bulan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mengantongi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traction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positif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pengguna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Tokopedia. 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Tak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hanya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itu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Pegadaian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juga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mulai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memodifikasi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sejumlah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outlet-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agar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relevan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terhadap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kebutuhan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pasar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saat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Pegadaian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telah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mentransformasikan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31 outlet-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nya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menjadi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Gade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Coffee &amp; Gold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terhadap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lebih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4.000 outlet di Indonesia.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Sementara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dari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back-end dan ground level operation,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Pegadaian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juga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mengimplementasikan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solusi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teknologi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seperti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IoT-based RFID network dan Robotic Process Automation (RPA)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meningkatkan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pengamanan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barang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jaminan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dan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efisiensi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operasional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6148" name="Picture 4" descr="Pegadaian Digital - Aplikasi di Google Play">
            <a:extLst>
              <a:ext uri="{FF2B5EF4-FFF2-40B4-BE49-F238E27FC236}">
                <a16:creationId xmlns:a16="http://schemas.microsoft.com/office/drawing/2014/main" id="{24C42699-7943-DF43-083E-D77F5D090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38078"/>
            <a:ext cx="48768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EGADAIAN UPC Randublatung: Alamat Kantor Pusat PT Pegadaian (Persero)">
            <a:extLst>
              <a:ext uri="{FF2B5EF4-FFF2-40B4-BE49-F238E27FC236}">
                <a16:creationId xmlns:a16="http://schemas.microsoft.com/office/drawing/2014/main" id="{779811D2-FB39-838D-29B5-07B5DEF58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135" y="4296226"/>
            <a:ext cx="4208770" cy="2104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24869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5C964B3-A2AC-408D-8E5E-EA810702F0EF}"/>
              </a:ext>
            </a:extLst>
          </p:cNvPr>
          <p:cNvSpPr/>
          <p:nvPr/>
        </p:nvSpPr>
        <p:spPr>
          <a:xfrm>
            <a:off x="0" y="6565323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96DFB-0142-422D-B660-6B32E732043F}"/>
              </a:ext>
            </a:extLst>
          </p:cNvPr>
          <p:cNvSpPr txBox="1"/>
          <p:nvPr/>
        </p:nvSpPr>
        <p:spPr>
          <a:xfrm>
            <a:off x="916481" y="944438"/>
            <a:ext cx="80730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Layanan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jasa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PT.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Pegadaian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sekarang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ini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tidak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hanya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tentang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pegadaian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saja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,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namun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juga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merambah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ke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beberapa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layanan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sebagai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 </a:t>
            </a:r>
            <a:r>
              <a:rPr 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berikut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B0C47-6838-4CF9-B043-7CD74E984DC5}"/>
              </a:ext>
            </a:extLst>
          </p:cNvPr>
          <p:cNvSpPr/>
          <p:nvPr/>
        </p:nvSpPr>
        <p:spPr>
          <a:xfrm>
            <a:off x="990201" y="4927556"/>
            <a:ext cx="2282644" cy="62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1D55D7-C631-41AB-BA56-63481B23F35D}"/>
              </a:ext>
            </a:extLst>
          </p:cNvPr>
          <p:cNvSpPr/>
          <p:nvPr/>
        </p:nvSpPr>
        <p:spPr>
          <a:xfrm>
            <a:off x="3819747" y="4965906"/>
            <a:ext cx="2282644" cy="62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50653-CA77-497D-8C8C-B59D006AC99A}"/>
              </a:ext>
            </a:extLst>
          </p:cNvPr>
          <p:cNvSpPr/>
          <p:nvPr/>
        </p:nvSpPr>
        <p:spPr>
          <a:xfrm>
            <a:off x="6633154" y="4965906"/>
            <a:ext cx="2282644" cy="62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</a:t>
            </a:r>
          </a:p>
        </p:txBody>
      </p:sp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4B3A96-0D82-CBE9-A91B-4947F20C3F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59" t="20229" r="12020" b="25640"/>
          <a:stretch/>
        </p:blipFill>
        <p:spPr bwMode="auto">
          <a:xfrm>
            <a:off x="916481" y="1571790"/>
            <a:ext cx="8130527" cy="46277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599862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5469E-7840-415C-BC72-6750CE65EAA2}"/>
              </a:ext>
            </a:extLst>
          </p:cNvPr>
          <p:cNvSpPr txBox="1"/>
          <p:nvPr/>
        </p:nvSpPr>
        <p:spPr>
          <a:xfrm>
            <a:off x="799235" y="1278450"/>
            <a:ext cx="830753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KESUKSESAN TRANSFORMASI BISNIS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PEGADAIAN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E54A1-DDFD-4DE5-9EDC-9BB164555650}"/>
              </a:ext>
            </a:extLst>
          </p:cNvPr>
          <p:cNvSpPr txBox="1"/>
          <p:nvPr/>
        </p:nvSpPr>
        <p:spPr>
          <a:xfrm>
            <a:off x="4526761" y="963248"/>
            <a:ext cx="85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BAB 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36635-3D10-4701-B949-CD99C14FDC28}"/>
              </a:ext>
            </a:extLst>
          </p:cNvPr>
          <p:cNvSpPr txBox="1"/>
          <p:nvPr/>
        </p:nvSpPr>
        <p:spPr>
          <a:xfrm>
            <a:off x="1063036" y="2974424"/>
            <a:ext cx="777992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275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Great Template Books Presentation</a:t>
            </a:r>
            <a:endParaRPr lang="en-US" sz="2275" spc="244" dirty="0">
              <a:solidFill>
                <a:schemeClr val="bg1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pic>
        <p:nvPicPr>
          <p:cNvPr id="8198" name="Picture 6" descr="Pegadaian">
            <a:extLst>
              <a:ext uri="{FF2B5EF4-FFF2-40B4-BE49-F238E27FC236}">
                <a16:creationId xmlns:a16="http://schemas.microsoft.com/office/drawing/2014/main" id="{0A1F7E1A-5044-A594-E822-EF762C0EC922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 b="6309"/>
          <a:stretch/>
        </p:blipFill>
        <p:spPr bwMode="auto">
          <a:xfrm>
            <a:off x="798513" y="2486025"/>
            <a:ext cx="8308975" cy="4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265103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DBA898-E92C-B364-0E11-2B438C68929A}"/>
              </a:ext>
            </a:extLst>
          </p:cNvPr>
          <p:cNvSpPr/>
          <p:nvPr/>
        </p:nvSpPr>
        <p:spPr>
          <a:xfrm>
            <a:off x="4114800" y="2645229"/>
            <a:ext cx="1480457" cy="981951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65323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27F4D9-AB1B-438D-B7C0-A753E7B82A13}"/>
              </a:ext>
            </a:extLst>
          </p:cNvPr>
          <p:cNvSpPr/>
          <p:nvPr/>
        </p:nvSpPr>
        <p:spPr>
          <a:xfrm>
            <a:off x="223158" y="488836"/>
            <a:ext cx="4506685" cy="588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	PT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pegadaian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(Persero)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berkomitmen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untuk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melakukan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transformasi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bisnis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untuk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memecahkan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tantangan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ditengah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disrupsi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teknologi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digital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maupun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pandemic covid-19.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untuk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menjadi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perusahaan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yang sustainable.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Dibuktikan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dengan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dinobatkannya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Pegadaian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sebagai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salah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satu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dari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15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perusahaan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masuk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ke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dalam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program “Indonesia Best Business Transformation 2021” yang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diselenggarakan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oleh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majalah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SWA.</a:t>
            </a:r>
          </a:p>
          <a:p>
            <a:pPr algn="just">
              <a:lnSpc>
                <a:spcPct val="150000"/>
              </a:lnSpc>
            </a:pP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	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Upaya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transformasi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dilakukan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oleh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pegadaian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adalah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dengan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melakukan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transformasi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bisnis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secara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menyeluruh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dari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perusahaan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konvensional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menjadi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perusahaan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modern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berbasis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digital,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dimulai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dari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transformasi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di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operasional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, support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bisnis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hingga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produk-produk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baru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menyasar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milenial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	Proses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transformasi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dimulai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sejak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1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oktober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2018,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selama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proses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perjalan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tersebut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pegadaian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telah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berhasil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meletakkan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struktur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kuat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menuju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organisasi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lebih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modern, proses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kerja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lebih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 ramping,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produk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&amp;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layanan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lebih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customer centric,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serta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meningkatkan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engagement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karyawan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dan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mengimplementasikan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AKHLAK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sebagai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budaya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perusahaan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didukung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dengan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mengadopsi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teknologi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yang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tepat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. Strategi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ini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terbukti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ampuh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,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sehingga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 pada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bulan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April 2021 yang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lalu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Pegadaian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mendapatkan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skor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matang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berdasarkan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</a:t>
            </a:r>
            <a:r>
              <a:rPr lang="en-US" sz="1050" dirty="0" err="1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asesmen</a:t>
            </a:r>
            <a:r>
              <a:rPr lang="en-US" sz="1050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INDI 4.0 oleh Kementerian Perindustrian.</a:t>
            </a:r>
          </a:p>
        </p:txBody>
      </p:sp>
      <p:pic>
        <p:nvPicPr>
          <p:cNvPr id="7176" name="Picture 8" descr="Menperin Puji Pegadaian Jadi Pelopor Industri Keuangan 4.0">
            <a:extLst>
              <a:ext uri="{FF2B5EF4-FFF2-40B4-BE49-F238E27FC236}">
                <a16:creationId xmlns:a16="http://schemas.microsoft.com/office/drawing/2014/main" id="{7BE2FC8E-3FBC-DAE6-8521-EB74ACE37BD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15" t="9" r="29129" b="-9"/>
          <a:stretch/>
        </p:blipFill>
        <p:spPr bwMode="auto">
          <a:xfrm>
            <a:off x="5318125" y="474663"/>
            <a:ext cx="4168775" cy="609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59419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-28657" y="5922386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4977B-6A28-4506-B9C4-0C56A6771FD4}"/>
              </a:ext>
            </a:extLst>
          </p:cNvPr>
          <p:cNvSpPr/>
          <p:nvPr/>
        </p:nvSpPr>
        <p:spPr>
          <a:xfrm rot="5400000">
            <a:off x="2284620" y="2821132"/>
            <a:ext cx="5279448" cy="923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35F4B-D7AD-4405-ADEE-3FB758373822}"/>
              </a:ext>
            </a:extLst>
          </p:cNvPr>
          <p:cNvSpPr txBox="1"/>
          <p:nvPr/>
        </p:nvSpPr>
        <p:spPr>
          <a:xfrm>
            <a:off x="2513755" y="3105834"/>
            <a:ext cx="4878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BAB</a:t>
            </a:r>
          </a:p>
          <a:p>
            <a:pPr algn="ctr"/>
            <a:r>
              <a:rPr lang="en-US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20DB3-EDCA-4C36-BB16-BFED0FBA9361}"/>
              </a:ext>
            </a:extLst>
          </p:cNvPr>
          <p:cNvSpPr txBox="1"/>
          <p:nvPr/>
        </p:nvSpPr>
        <p:spPr>
          <a:xfrm>
            <a:off x="312851" y="1857153"/>
            <a:ext cx="41499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SIMBOL TRANSFORMASI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PEGADAIAN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293494-2856-4172-B97F-560B3FC86FF3}"/>
              </a:ext>
            </a:extLst>
          </p:cNvPr>
          <p:cNvSpPr/>
          <p:nvPr/>
        </p:nvSpPr>
        <p:spPr>
          <a:xfrm>
            <a:off x="332591" y="3635594"/>
            <a:ext cx="3768975" cy="1589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Mimpi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Insan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untuk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memiliki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gedung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sendiri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akhirnya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menjadi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kenyataan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 PT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(Persero)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membangun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gedung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bertingkat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bernama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Tower,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dengan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22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lantai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dan 2 basement, di area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kantor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pusat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Jl.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Kramat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Raya No.162 Jakarta Pusat.</a:t>
            </a:r>
          </a:p>
          <a:p>
            <a:pPr algn="just">
              <a:lnSpc>
                <a:spcPct val="150000"/>
              </a:lnSpc>
            </a:pPr>
            <a:endParaRPr lang="en-US" sz="1100" dirty="0">
              <a:solidFill>
                <a:schemeClr val="tx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20E19E1-B6C5-6800-95B4-0522FA10F73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5" r="31465"/>
          <a:stretch>
            <a:fillRect/>
          </a:stretch>
        </p:blipFill>
        <p:spPr bwMode="auto">
          <a:xfrm>
            <a:off x="5385874" y="0"/>
            <a:ext cx="45201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08355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93908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9AE867-75DC-4356-A6E6-5FF22B606C61}"/>
              </a:ext>
            </a:extLst>
          </p:cNvPr>
          <p:cNvSpPr/>
          <p:nvPr/>
        </p:nvSpPr>
        <p:spPr>
          <a:xfrm>
            <a:off x="5286663" y="1977317"/>
            <a:ext cx="4285673" cy="15896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 err="1">
                <a:cs typeface="Segoe UI Light" panose="020B0502040204020203" pitchFamily="34" charset="0"/>
              </a:rPr>
              <a:t>Seiring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dengan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kesuksesan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layanan</a:t>
            </a:r>
            <a:r>
              <a:rPr lang="en-US" sz="1100" dirty="0">
                <a:cs typeface="Segoe UI Light" panose="020B0502040204020203" pitchFamily="34" charset="0"/>
              </a:rPr>
              <a:t> Tabungan </a:t>
            </a:r>
            <a:r>
              <a:rPr lang="en-US" sz="1100" dirty="0" err="1">
                <a:cs typeface="Segoe UI Light" panose="020B0502040204020203" pitchFamily="34" charset="0"/>
              </a:rPr>
              <a:t>Emas</a:t>
            </a:r>
            <a:r>
              <a:rPr lang="en-US" sz="1100" dirty="0"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cs typeface="Segoe UI Light" panose="020B0502040204020203" pitchFamily="34" charset="0"/>
              </a:rPr>
              <a:t>maka</a:t>
            </a:r>
            <a:r>
              <a:rPr lang="en-US" sz="1100" dirty="0">
                <a:cs typeface="Segoe UI Light" panose="020B0502040204020203" pitchFamily="34" charset="0"/>
              </a:rPr>
              <a:t> PT. </a:t>
            </a:r>
            <a:r>
              <a:rPr lang="en-US" sz="1100" dirty="0" err="1"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membutuhkan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sebuah</a:t>
            </a:r>
            <a:r>
              <a:rPr lang="en-US" sz="1100" dirty="0">
                <a:cs typeface="Segoe UI Light" panose="020B0502040204020203" pitchFamily="34" charset="0"/>
              </a:rPr>
              <a:t> Bullion Bank </a:t>
            </a:r>
            <a:r>
              <a:rPr lang="en-US" sz="1100" dirty="0" err="1">
                <a:cs typeface="Segoe UI Light" panose="020B0502040204020203" pitchFamily="34" charset="0"/>
              </a:rPr>
              <a:t>atau</a:t>
            </a:r>
            <a:r>
              <a:rPr lang="en-US" sz="1100" dirty="0">
                <a:cs typeface="Segoe UI Light" panose="020B0502040204020203" pitchFamily="34" charset="0"/>
              </a:rPr>
              <a:t> Bank </a:t>
            </a:r>
            <a:r>
              <a:rPr lang="en-US" sz="1100" dirty="0" err="1">
                <a:cs typeface="Segoe UI Light" panose="020B0502040204020203" pitchFamily="34" charset="0"/>
              </a:rPr>
              <a:t>khusus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penyimpanan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emas</a:t>
            </a:r>
            <a:r>
              <a:rPr lang="en-US" sz="1100" dirty="0">
                <a:cs typeface="Segoe UI Light" panose="020B0502040204020203" pitchFamily="34" charset="0"/>
              </a:rPr>
              <a:t>. Oleh </a:t>
            </a:r>
            <a:r>
              <a:rPr lang="en-US" sz="1100" dirty="0" err="1">
                <a:cs typeface="Segoe UI Light" panose="020B0502040204020203" pitchFamily="34" charset="0"/>
              </a:rPr>
              <a:t>karena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itu</a:t>
            </a:r>
            <a:r>
              <a:rPr lang="en-US" sz="1100" dirty="0">
                <a:cs typeface="Segoe UI Light" panose="020B0502040204020203" pitchFamily="34" charset="0"/>
              </a:rPr>
              <a:t>, PT. </a:t>
            </a:r>
            <a:r>
              <a:rPr lang="en-US" sz="1100" dirty="0" err="1"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membutuhkan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sebuah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gedung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baru</a:t>
            </a:r>
            <a:r>
              <a:rPr lang="en-US" sz="1100" dirty="0">
                <a:cs typeface="Segoe UI Light" panose="020B0502040204020203" pitchFamily="34" charset="0"/>
              </a:rPr>
              <a:t> yang </a:t>
            </a:r>
            <a:r>
              <a:rPr lang="en-US" sz="1100" dirty="0" err="1">
                <a:cs typeface="Segoe UI Light" panose="020B0502040204020203" pitchFamily="34" charset="0"/>
              </a:rPr>
              <a:t>didesain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khusus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untuk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dapat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menyimpan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emas-emas</a:t>
            </a:r>
            <a:r>
              <a:rPr lang="en-US" sz="1100" dirty="0">
                <a:cs typeface="Segoe UI Light" panose="020B0502040204020203" pitchFamily="34" charset="0"/>
              </a:rPr>
              <a:t> yang </a:t>
            </a:r>
            <a:r>
              <a:rPr lang="en-US" sz="1100" dirty="0" err="1">
                <a:cs typeface="Segoe UI Light" panose="020B0502040204020203" pitchFamily="34" charset="0"/>
              </a:rPr>
              <a:t>diperjualbelikan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dapat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layanan</a:t>
            </a:r>
            <a:r>
              <a:rPr lang="en-US" sz="1100" dirty="0">
                <a:cs typeface="Segoe UI Light" panose="020B0502040204020203" pitchFamily="34" charset="0"/>
              </a:rPr>
              <a:t> Tabungan </a:t>
            </a:r>
            <a:r>
              <a:rPr lang="en-US" sz="1100" dirty="0" err="1">
                <a:cs typeface="Segoe UI Light" panose="020B0502040204020203" pitchFamily="34" charset="0"/>
              </a:rPr>
              <a:t>Emas</a:t>
            </a:r>
            <a:r>
              <a:rPr lang="en-US" sz="1100" dirty="0">
                <a:cs typeface="Segoe UI Light" panose="020B050204020402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100" dirty="0">
              <a:cs typeface="Segoe UI Light" panose="020B0502040204020203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9100E53-61FB-B82C-F151-6A9EACFD640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442" r="37910"/>
          <a:stretch/>
        </p:blipFill>
        <p:spPr>
          <a:xfrm>
            <a:off x="0" y="0"/>
            <a:ext cx="4953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C7D650-A5F4-82C0-E75D-C6C23C52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7718" y="3815280"/>
            <a:ext cx="2141781" cy="16063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E73CC5-1E0F-0127-C129-1DA04CF60A8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429499" y="4995243"/>
            <a:ext cx="1604100" cy="116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1728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93908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9AE867-75DC-4356-A6E6-5FF22B606C61}"/>
              </a:ext>
            </a:extLst>
          </p:cNvPr>
          <p:cNvSpPr/>
          <p:nvPr/>
        </p:nvSpPr>
        <p:spPr>
          <a:xfrm>
            <a:off x="5259224" y="1585482"/>
            <a:ext cx="4285673" cy="18435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cs typeface="Segoe UI Light" panose="020B0502040204020203" pitchFamily="34" charset="0"/>
              </a:rPr>
              <a:t>Direktur</a:t>
            </a:r>
            <a:r>
              <a:rPr lang="en-US" sz="1100" dirty="0">
                <a:cs typeface="Segoe UI Light" panose="020B0502040204020203" pitchFamily="34" charset="0"/>
              </a:rPr>
              <a:t> Utama PT </a:t>
            </a:r>
            <a:r>
              <a:rPr lang="en-US" sz="1100" dirty="0" err="1"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cs typeface="Segoe UI Light" panose="020B0502040204020203" pitchFamily="34" charset="0"/>
              </a:rPr>
              <a:t> (Persero), </a:t>
            </a:r>
            <a:r>
              <a:rPr lang="en-US" sz="1100" dirty="0" err="1">
                <a:cs typeface="Segoe UI Light" panose="020B0502040204020203" pitchFamily="34" charset="0"/>
              </a:rPr>
              <a:t>Kuswiyoto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menyampaikan</a:t>
            </a:r>
            <a:r>
              <a:rPr lang="en-US" sz="1100" dirty="0">
                <a:cs typeface="Segoe UI Light" panose="020B0502040204020203" pitchFamily="34" charset="0"/>
              </a:rPr>
              <a:t> rasa </a:t>
            </a:r>
            <a:r>
              <a:rPr lang="en-US" sz="1100" dirty="0" err="1">
                <a:cs typeface="Segoe UI Light" panose="020B0502040204020203" pitchFamily="34" charset="0"/>
              </a:rPr>
              <a:t>syukurnya</a:t>
            </a:r>
            <a:r>
              <a:rPr lang="en-US" sz="1100" dirty="0"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cs typeface="Segoe UI Light" panose="020B0502040204020203" pitchFamily="34" charset="0"/>
              </a:rPr>
              <a:t>karena</a:t>
            </a:r>
            <a:r>
              <a:rPr lang="en-US" sz="1100" dirty="0">
                <a:cs typeface="Segoe UI Light" panose="020B0502040204020203" pitchFamily="34" charset="0"/>
              </a:rPr>
              <a:t> di </a:t>
            </a:r>
            <a:r>
              <a:rPr lang="en-US" sz="1100" dirty="0" err="1">
                <a:cs typeface="Segoe UI Light" panose="020B0502040204020203" pitchFamily="34" charset="0"/>
              </a:rPr>
              <a:t>usia</a:t>
            </a:r>
            <a:r>
              <a:rPr lang="en-US" sz="1100" dirty="0">
                <a:cs typeface="Segoe UI Light" panose="020B0502040204020203" pitchFamily="34" charset="0"/>
              </a:rPr>
              <a:t> ke-120 </a:t>
            </a:r>
            <a:r>
              <a:rPr lang="en-US" sz="1100" dirty="0" err="1">
                <a:cs typeface="Segoe UI Light" panose="020B0502040204020203" pitchFamily="34" charset="0"/>
              </a:rPr>
              <a:t>tahun</a:t>
            </a:r>
            <a:r>
              <a:rPr lang="en-US" sz="1100" dirty="0"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mendapatkan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kado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terindah</a:t>
            </a:r>
            <a:r>
              <a:rPr lang="en-US" sz="1100" dirty="0"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cs typeface="Segoe UI Light" panose="020B0502040204020203" pitchFamily="34" charset="0"/>
              </a:rPr>
              <a:t>yaitu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gedung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cs typeface="Segoe UI Light" panose="020B0502040204020203" pitchFamily="34" charset="0"/>
              </a:rPr>
              <a:t> Tower yang </a:t>
            </a:r>
            <a:r>
              <a:rPr lang="en-US" sz="1100" dirty="0" err="1">
                <a:cs typeface="Segoe UI Light" panose="020B0502040204020203" pitchFamily="34" charset="0"/>
              </a:rPr>
              <a:t>diharapkan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bisa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meningkatkan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kepercayaan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diri</a:t>
            </a:r>
            <a:r>
              <a:rPr lang="en-US" sz="1100" dirty="0"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cs typeface="Segoe UI Light" panose="020B0502040204020203" pitchFamily="34" charset="0"/>
              </a:rPr>
              <a:t>kebanggaan</a:t>
            </a:r>
            <a:r>
              <a:rPr lang="en-US" sz="1100" dirty="0">
                <a:cs typeface="Segoe UI Light" panose="020B0502040204020203" pitchFamily="34" charset="0"/>
              </a:rPr>
              <a:t>, dan </a:t>
            </a:r>
            <a:r>
              <a:rPr lang="en-US" sz="1100" dirty="0" err="1">
                <a:cs typeface="Segoe UI Light" panose="020B0502040204020203" pitchFamily="34" charset="0"/>
              </a:rPr>
              <a:t>semangat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Insan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untuk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bekerja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lebih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baik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untuk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masyarakat</a:t>
            </a:r>
            <a:r>
              <a:rPr lang="en-US" sz="1100" dirty="0">
                <a:cs typeface="Segoe UI Light" panose="020B0502040204020203" pitchFamily="34" charset="0"/>
              </a:rPr>
              <a:t> dan juga </a:t>
            </a:r>
            <a:r>
              <a:rPr lang="en-US" sz="1100" dirty="0" err="1">
                <a:cs typeface="Segoe UI Light" panose="020B0502040204020203" pitchFamily="34" charset="0"/>
              </a:rPr>
              <a:t>meningkatkan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roda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perekonomian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bangsa</a:t>
            </a:r>
            <a:r>
              <a:rPr lang="en-US" sz="1100" dirty="0">
                <a:cs typeface="Segoe UI Light" panose="020B050204020402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100" dirty="0" err="1">
              <a:cs typeface="Segoe UI Ligh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D41CD0-A41A-F64C-4DEF-AE122A8BCDEB}"/>
              </a:ext>
            </a:extLst>
          </p:cNvPr>
          <p:cNvSpPr txBox="1"/>
          <p:nvPr/>
        </p:nvSpPr>
        <p:spPr>
          <a:xfrm>
            <a:off x="5259224" y="3429000"/>
            <a:ext cx="4403271" cy="2605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D" sz="1100" b="0" i="0" dirty="0" err="1">
                <a:effectLst/>
              </a:rPr>
              <a:t>Sementara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itu</a:t>
            </a:r>
            <a:r>
              <a:rPr lang="en-ID" sz="1100" b="0" i="0" dirty="0">
                <a:effectLst/>
              </a:rPr>
              <a:t>, Wakil Menteri BUMN II, Kartika </a:t>
            </a:r>
            <a:r>
              <a:rPr lang="en-ID" sz="1100" b="0" i="0" dirty="0" err="1">
                <a:effectLst/>
              </a:rPr>
              <a:t>Wirjoatmodjo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berharap</a:t>
            </a:r>
            <a:r>
              <a:rPr lang="en-ID" sz="1100" b="0" i="0" dirty="0">
                <a:effectLst/>
              </a:rPr>
              <a:t>, </a:t>
            </a:r>
            <a:r>
              <a:rPr lang="en-ID" sz="1100" b="0" i="0" dirty="0" err="1">
                <a:effectLst/>
              </a:rPr>
              <a:t>Pegadaian</a:t>
            </a:r>
            <a:r>
              <a:rPr lang="en-ID" sz="1100" b="0" i="0" dirty="0">
                <a:effectLst/>
              </a:rPr>
              <a:t> Tower </a:t>
            </a:r>
            <a:r>
              <a:rPr lang="en-ID" sz="1100" b="0" i="0" dirty="0" err="1">
                <a:effectLst/>
              </a:rPr>
              <a:t>bisa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menjadi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simbol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transformasi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perusahaan</a:t>
            </a:r>
            <a:r>
              <a:rPr lang="en-ID" sz="1100" b="0" i="0" dirty="0">
                <a:effectLst/>
              </a:rPr>
              <a:t> yang </a:t>
            </a:r>
            <a:r>
              <a:rPr lang="en-ID" sz="1100" b="0" i="0" dirty="0" err="1">
                <a:effectLst/>
              </a:rPr>
              <a:t>mampu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bertahan</a:t>
            </a:r>
            <a:r>
              <a:rPr lang="en-ID" sz="1100" b="0" i="0" dirty="0">
                <a:effectLst/>
              </a:rPr>
              <a:t> di </a:t>
            </a:r>
            <a:r>
              <a:rPr lang="en-ID" sz="1100" b="0" i="0" dirty="0" err="1">
                <a:effectLst/>
              </a:rPr>
              <a:t>berbagai</a:t>
            </a:r>
            <a:r>
              <a:rPr lang="en-ID" sz="1100" b="0" i="0" dirty="0">
                <a:effectLst/>
              </a:rPr>
              <a:t> zaman, </a:t>
            </a:r>
            <a:r>
              <a:rPr lang="en-ID" sz="1100" b="0" i="0" dirty="0" err="1">
                <a:effectLst/>
              </a:rPr>
              <a:t>mulai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dari</a:t>
            </a:r>
            <a:r>
              <a:rPr lang="en-ID" sz="1100" b="0" i="0" dirty="0">
                <a:effectLst/>
              </a:rPr>
              <a:t> era </a:t>
            </a:r>
            <a:r>
              <a:rPr lang="en-ID" sz="1100" b="0" i="0" dirty="0" err="1">
                <a:effectLst/>
              </a:rPr>
              <a:t>kolonial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sampai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dengan</a:t>
            </a:r>
            <a:r>
              <a:rPr lang="en-ID" sz="1100" b="0" i="0" dirty="0">
                <a:effectLst/>
              </a:rPr>
              <a:t> era digital.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D" sz="1100" b="0" i="0" dirty="0">
              <a:effectLst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ID" sz="1100" b="0" i="0" dirty="0">
                <a:effectLst/>
              </a:rPr>
              <a:t>"Saya </a:t>
            </a:r>
            <a:r>
              <a:rPr lang="en-ID" sz="1100" b="0" i="0" dirty="0" err="1">
                <a:effectLst/>
              </a:rPr>
              <a:t>berharap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Pegadaian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menjadi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acuan</a:t>
            </a:r>
            <a:r>
              <a:rPr lang="en-ID" sz="1100" b="0" i="0" dirty="0">
                <a:effectLst/>
              </a:rPr>
              <a:t>, </a:t>
            </a:r>
            <a:r>
              <a:rPr lang="en-ID" sz="1100" b="0" i="0" dirty="0" err="1">
                <a:effectLst/>
              </a:rPr>
              <a:t>untuk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meningkatkan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inklusi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keuangan</a:t>
            </a:r>
            <a:r>
              <a:rPr lang="en-ID" sz="1100" b="0" i="0" dirty="0">
                <a:effectLst/>
              </a:rPr>
              <a:t>, </a:t>
            </a:r>
            <a:r>
              <a:rPr lang="en-ID" sz="1100" b="0" i="0" dirty="0" err="1">
                <a:effectLst/>
              </a:rPr>
              <a:t>serta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menjadi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ujung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tombak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dalam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memberikan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solusi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keuangan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bagi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masyarakat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dengan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cepat</a:t>
            </a:r>
            <a:r>
              <a:rPr lang="en-ID" sz="1100" b="0" i="0" dirty="0">
                <a:effectLst/>
              </a:rPr>
              <a:t>, dan </a:t>
            </a:r>
            <a:r>
              <a:rPr lang="en-ID" sz="1100" b="0" i="0" dirty="0" err="1">
                <a:effectLst/>
              </a:rPr>
              <a:t>nyaman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bagi</a:t>
            </a:r>
            <a:r>
              <a:rPr lang="en-ID" sz="1100" b="0" i="0" dirty="0">
                <a:effectLst/>
              </a:rPr>
              <a:t> para </a:t>
            </a:r>
            <a:r>
              <a:rPr lang="en-ID" sz="1100" b="0" i="0" dirty="0" err="1">
                <a:effectLst/>
              </a:rPr>
              <a:t>nasabah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khususnya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pelaku</a:t>
            </a:r>
            <a:r>
              <a:rPr lang="en-ID" sz="1100" b="0" i="0" dirty="0">
                <a:effectLst/>
              </a:rPr>
              <a:t> UMKM yang </a:t>
            </a:r>
            <a:r>
              <a:rPr lang="en-ID" sz="1100" b="0" i="0" dirty="0" err="1">
                <a:effectLst/>
              </a:rPr>
              <a:t>mengalami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kesulitan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memperoleh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pendanaan</a:t>
            </a:r>
            <a:r>
              <a:rPr lang="en-ID" sz="1100" b="0" i="0" dirty="0">
                <a:effectLst/>
              </a:rPr>
              <a:t>," </a:t>
            </a:r>
            <a:r>
              <a:rPr lang="en-ID" sz="1100" b="0" i="0" dirty="0" err="1">
                <a:effectLst/>
              </a:rPr>
              <a:t>ucap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Wamen</a:t>
            </a:r>
            <a:r>
              <a:rPr lang="en-ID" sz="1100" b="0" i="0" dirty="0">
                <a:effectLst/>
              </a:rPr>
              <a:t> yang </a:t>
            </a:r>
            <a:r>
              <a:rPr lang="en-ID" sz="1100" b="0" i="0" dirty="0" err="1">
                <a:effectLst/>
              </a:rPr>
              <a:t>akrab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dipanggil</a:t>
            </a:r>
            <a:r>
              <a:rPr lang="en-ID" sz="1100" b="0" i="0" dirty="0">
                <a:effectLst/>
              </a:rPr>
              <a:t> Tiko </a:t>
            </a:r>
            <a:r>
              <a:rPr lang="en-ID" sz="1100" b="0" i="0" dirty="0" err="1">
                <a:effectLst/>
              </a:rPr>
              <a:t>ini</a:t>
            </a:r>
            <a:r>
              <a:rPr lang="en-ID" sz="1100" b="0" i="0" dirty="0">
                <a:effectLst/>
              </a:rPr>
              <a:t>.</a:t>
            </a:r>
            <a:endParaRPr lang="en-ID" sz="1100" dirty="0"/>
          </a:p>
        </p:txBody>
      </p:sp>
      <p:pic>
        <p:nvPicPr>
          <p:cNvPr id="10246" name="Picture 6" descr="Majalah Pajak | Filosofi Angon Mister Solution">
            <a:extLst>
              <a:ext uri="{FF2B5EF4-FFF2-40B4-BE49-F238E27FC236}">
                <a16:creationId xmlns:a16="http://schemas.microsoft.com/office/drawing/2014/main" id="{FA41CED6-E8EA-0E34-C0D4-4762EDF45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0" r="29085"/>
          <a:stretch/>
        </p:blipFill>
        <p:spPr bwMode="auto">
          <a:xfrm flipH="1">
            <a:off x="2166554" y="1077822"/>
            <a:ext cx="2786445" cy="419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ementerian Badan Usaha Milik Negara">
            <a:extLst>
              <a:ext uri="{FF2B5EF4-FFF2-40B4-BE49-F238E27FC236}">
                <a16:creationId xmlns:a16="http://schemas.microsoft.com/office/drawing/2014/main" id="{246222E6-DB06-8B70-C485-E375DBD5D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94" b="98594" l="2963" r="90000">
                        <a14:foregroundMark x1="65185" y1="15625" x2="44630" y2="9375"/>
                        <a14:foregroundMark x1="44630" y1="9375" x2="41111" y2="9375"/>
                        <a14:foregroundMark x1="38148" y1="56406" x2="17963" y2="73281"/>
                        <a14:foregroundMark x1="17963" y1="73281" x2="13148" y2="82500"/>
                        <a14:foregroundMark x1="44815" y1="66406" x2="41667" y2="96875"/>
                        <a14:foregroundMark x1="10741" y1="80469" x2="10926" y2="98594"/>
                        <a14:foregroundMark x1="9259" y1="75156" x2="3148" y2="92500"/>
                        <a14:foregroundMark x1="3148" y1="92500" x2="3148" y2="95313"/>
                        <a14:foregroundMark x1="58519" y1="9219" x2="54815" y2="6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505" y="1959438"/>
            <a:ext cx="3116773" cy="3693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A961351-B0FC-1FFA-4311-C199A695C296}"/>
              </a:ext>
            </a:extLst>
          </p:cNvPr>
          <p:cNvSpPr/>
          <p:nvPr/>
        </p:nvSpPr>
        <p:spPr>
          <a:xfrm>
            <a:off x="2629989" y="5077097"/>
            <a:ext cx="2133600" cy="576295"/>
          </a:xfrm>
          <a:prstGeom prst="roundRect">
            <a:avLst/>
          </a:prstGeom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Kuswiyoto</a:t>
            </a:r>
            <a:br>
              <a:rPr lang="en-US" sz="1100" dirty="0"/>
            </a:br>
            <a:r>
              <a:rPr lang="en-US" sz="1100" dirty="0"/>
              <a:t>(</a:t>
            </a:r>
            <a:r>
              <a:rPr lang="en-US" sz="1100" dirty="0" err="1"/>
              <a:t>Direktur</a:t>
            </a:r>
            <a:r>
              <a:rPr lang="en-US" sz="1100" dirty="0"/>
              <a:t> Utama PT. </a:t>
            </a:r>
            <a:r>
              <a:rPr lang="en-US" sz="1100" dirty="0" err="1"/>
              <a:t>Pegadaian</a:t>
            </a:r>
            <a:r>
              <a:rPr lang="en-US" sz="1100" dirty="0"/>
              <a:t> (Persero))</a:t>
            </a:r>
            <a:endParaRPr lang="en-ID" sz="11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ECD9BA-67BE-93EE-1E4A-4E9B5B4C8822}"/>
              </a:ext>
            </a:extLst>
          </p:cNvPr>
          <p:cNvSpPr/>
          <p:nvPr/>
        </p:nvSpPr>
        <p:spPr>
          <a:xfrm>
            <a:off x="458148" y="5421085"/>
            <a:ext cx="2133600" cy="411076"/>
          </a:xfrm>
          <a:prstGeom prst="roundRect">
            <a:avLst/>
          </a:prstGeom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Kartika </a:t>
            </a:r>
            <a:r>
              <a:rPr lang="en-US" sz="1100" dirty="0" err="1"/>
              <a:t>Wirjoatmodjo</a:t>
            </a:r>
            <a:endParaRPr lang="en-US" sz="1100" dirty="0"/>
          </a:p>
          <a:p>
            <a:pPr algn="ctr"/>
            <a:r>
              <a:rPr lang="en-US" sz="1100" dirty="0"/>
              <a:t>(Wakil Menteri BUMN II)</a:t>
            </a:r>
            <a:endParaRPr lang="en-ID" sz="1100" dirty="0"/>
          </a:p>
        </p:txBody>
      </p:sp>
    </p:spTree>
    <p:extLst>
      <p:ext uri="{BB962C8B-B14F-4D97-AF65-F5344CB8AC3E}">
        <p14:creationId xmlns:p14="http://schemas.microsoft.com/office/powerpoint/2010/main" val="408109167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93908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9AE867-75DC-4356-A6E6-5FF22B606C61}"/>
              </a:ext>
            </a:extLst>
          </p:cNvPr>
          <p:cNvSpPr/>
          <p:nvPr/>
        </p:nvSpPr>
        <p:spPr>
          <a:xfrm>
            <a:off x="5286663" y="1055046"/>
            <a:ext cx="4285673" cy="2859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didukung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penuh</a:t>
            </a:r>
            <a:r>
              <a:rPr lang="en-US" sz="1100" dirty="0">
                <a:cs typeface="Segoe UI Light" panose="020B0502040204020203" pitchFamily="34" charset="0"/>
              </a:rPr>
              <a:t> oleh PT PP (Persero) </a:t>
            </a:r>
            <a:r>
              <a:rPr lang="en-US" sz="1100" dirty="0" err="1">
                <a:cs typeface="Segoe UI Light" panose="020B0502040204020203" pitchFamily="34" charset="0"/>
              </a:rPr>
              <a:t>Tbk</a:t>
            </a:r>
            <a:r>
              <a:rPr lang="en-US" sz="1100" dirty="0">
                <a:cs typeface="Segoe UI Light" panose="020B0502040204020203" pitchFamily="34" charset="0"/>
              </a:rPr>
              <a:t>. </a:t>
            </a:r>
            <a:r>
              <a:rPr lang="en-US" sz="1100" dirty="0" err="1">
                <a:cs typeface="Segoe UI Light" panose="020B0502040204020203" pitchFamily="34" charset="0"/>
              </a:rPr>
              <a:t>sebagai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pemenang</a:t>
            </a:r>
            <a:r>
              <a:rPr lang="en-US" sz="1100" dirty="0">
                <a:cs typeface="Segoe UI Light" panose="020B0502040204020203" pitchFamily="34" charset="0"/>
              </a:rPr>
              <a:t> tender </a:t>
            </a:r>
            <a:r>
              <a:rPr lang="en-US" sz="1100" dirty="0" err="1">
                <a:cs typeface="Segoe UI Light" panose="020B0502040204020203" pitchFamily="34" charset="0"/>
              </a:rPr>
              <a:t>untuk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membangun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cs typeface="Segoe UI Light" panose="020B0502040204020203" pitchFamily="34" charset="0"/>
              </a:rPr>
              <a:t> Tower. </a:t>
            </a:r>
            <a:r>
              <a:rPr lang="en-US" sz="1100" dirty="0" err="1">
                <a:cs typeface="Segoe UI Light" panose="020B0502040204020203" pitchFamily="34" charset="0"/>
              </a:rPr>
              <a:t>Direktur</a:t>
            </a:r>
            <a:r>
              <a:rPr lang="en-US" sz="1100" dirty="0">
                <a:cs typeface="Segoe UI Light" panose="020B0502040204020203" pitchFamily="34" charset="0"/>
              </a:rPr>
              <a:t> Utama PT PP (Persero) </a:t>
            </a:r>
            <a:r>
              <a:rPr lang="en-US" sz="1100" dirty="0" err="1">
                <a:cs typeface="Segoe UI Light" panose="020B0502040204020203" pitchFamily="34" charset="0"/>
              </a:rPr>
              <a:t>Tbk</a:t>
            </a:r>
            <a:r>
              <a:rPr lang="en-US" sz="1100" dirty="0">
                <a:cs typeface="Segoe UI Light" panose="020B0502040204020203" pitchFamily="34" charset="0"/>
              </a:rPr>
              <a:t>, Novel </a:t>
            </a:r>
            <a:r>
              <a:rPr lang="en-US" sz="1100" dirty="0" err="1">
                <a:cs typeface="Segoe UI Light" panose="020B0502040204020203" pitchFamily="34" charset="0"/>
              </a:rPr>
              <a:t>Arsyad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mengatakan</a:t>
            </a:r>
            <a:r>
              <a:rPr lang="en-US" sz="1100" dirty="0"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cs typeface="Segoe UI Light" panose="020B0502040204020203" pitchFamily="34" charset="0"/>
              </a:rPr>
              <a:t>perusahaan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menargetkan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pembangunan</a:t>
            </a:r>
            <a:r>
              <a:rPr lang="en-US" sz="1100" dirty="0">
                <a:cs typeface="Segoe UI Light" panose="020B0502040204020203" pitchFamily="34" charset="0"/>
              </a:rPr>
              <a:t> tower </a:t>
            </a:r>
            <a:r>
              <a:rPr lang="en-US" sz="1100" dirty="0" err="1">
                <a:cs typeface="Segoe UI Light" panose="020B0502040204020203" pitchFamily="34" charset="0"/>
              </a:rPr>
              <a:t>ini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akan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memakan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waktu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kurang-ebih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dua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tahun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atau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rampung</a:t>
            </a:r>
            <a:r>
              <a:rPr lang="en-US" sz="1100" dirty="0">
                <a:cs typeface="Segoe UI Light" panose="020B0502040204020203" pitchFamily="34" charset="0"/>
              </a:rPr>
              <a:t> pada </a:t>
            </a:r>
            <a:r>
              <a:rPr lang="en-US" sz="1100" dirty="0" err="1">
                <a:cs typeface="Segoe UI Light" panose="020B0502040204020203" pitchFamily="34" charset="0"/>
              </a:rPr>
              <a:t>tahun</a:t>
            </a:r>
            <a:r>
              <a:rPr lang="en-US" sz="1100" dirty="0">
                <a:cs typeface="Segoe UI Light" panose="020B0502040204020203" pitchFamily="34" charset="0"/>
              </a:rPr>
              <a:t> 2023 </a:t>
            </a:r>
            <a:r>
              <a:rPr lang="en-US" sz="1100" dirty="0" err="1">
                <a:cs typeface="Segoe UI Light" panose="020B0502040204020203" pitchFamily="34" charset="0"/>
              </a:rPr>
              <a:t>mendatang</a:t>
            </a:r>
            <a:r>
              <a:rPr lang="en-US" sz="1100" dirty="0">
                <a:cs typeface="Segoe UI Light" panose="020B050204020402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1100" dirty="0">
              <a:cs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100" dirty="0">
                <a:cs typeface="Segoe UI Light" panose="020B0502040204020203" pitchFamily="34" charset="0"/>
              </a:rPr>
              <a:t>	"Gedung </a:t>
            </a:r>
            <a:r>
              <a:rPr lang="en-US" sz="1100" dirty="0" err="1"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cs typeface="Segoe UI Light" panose="020B0502040204020203" pitchFamily="34" charset="0"/>
              </a:rPr>
              <a:t> Tower yang </a:t>
            </a:r>
            <a:r>
              <a:rPr lang="en-US" sz="1100" dirty="0" err="1">
                <a:cs typeface="Segoe UI Light" panose="020B0502040204020203" pitchFamily="34" charset="0"/>
              </a:rPr>
              <a:t>ikonik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ini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akan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mengusung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tema</a:t>
            </a:r>
            <a:r>
              <a:rPr lang="en-US" sz="1100" dirty="0">
                <a:cs typeface="Segoe UI Light" panose="020B0502040204020203" pitchFamily="34" charset="0"/>
              </a:rPr>
              <a:t> gold and diamond. </a:t>
            </a:r>
            <a:r>
              <a:rPr lang="en-US" sz="1100" dirty="0" err="1">
                <a:cs typeface="Segoe UI Light" panose="020B0502040204020203" pitchFamily="34" charset="0"/>
              </a:rPr>
              <a:t>Sejalan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dengan</a:t>
            </a:r>
            <a:r>
              <a:rPr lang="en-US" sz="1100" dirty="0">
                <a:cs typeface="Segoe UI Light" panose="020B0502040204020203" pitchFamily="34" charset="0"/>
              </a:rPr>
              <a:t> tagline </a:t>
            </a:r>
            <a:r>
              <a:rPr lang="en-US" sz="1100" dirty="0" err="1"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Mengatasi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Masalah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Tanpa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Masalah</a:t>
            </a:r>
            <a:r>
              <a:rPr lang="en-US" sz="1100" dirty="0">
                <a:cs typeface="Segoe UI Light" panose="020B0502040204020203" pitchFamily="34" charset="0"/>
              </a:rPr>
              <a:t>, PT PP </a:t>
            </a:r>
            <a:r>
              <a:rPr lang="en-US" sz="1100" dirty="0" err="1">
                <a:cs typeface="Segoe UI Light" panose="020B0502040204020203" pitchFamily="34" charset="0"/>
              </a:rPr>
              <a:t>akan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bekerja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semaksimal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mungkin</a:t>
            </a:r>
            <a:r>
              <a:rPr lang="en-US" sz="1100" dirty="0">
                <a:cs typeface="Segoe UI Light" panose="020B0502040204020203" pitchFamily="34" charset="0"/>
              </a:rPr>
              <a:t> agar </a:t>
            </a:r>
            <a:r>
              <a:rPr lang="en-US" sz="1100" dirty="0" err="1">
                <a:cs typeface="Segoe UI Light" panose="020B0502040204020203" pitchFamily="34" charset="0"/>
              </a:rPr>
              <a:t>pembangunan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ini</a:t>
            </a:r>
            <a:r>
              <a:rPr lang="en-US" sz="1100" dirty="0">
                <a:cs typeface="Segoe UI Light" panose="020B0502040204020203" pitchFamily="34" charset="0"/>
              </a:rPr>
              <a:t> juga </a:t>
            </a:r>
            <a:r>
              <a:rPr lang="en-US" sz="1100" dirty="0" err="1">
                <a:cs typeface="Segoe UI Light" panose="020B0502040204020203" pitchFamily="34" charset="0"/>
              </a:rPr>
              <a:t>sejalan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dengan</a:t>
            </a:r>
            <a:r>
              <a:rPr lang="en-US" sz="1100" dirty="0">
                <a:cs typeface="Segoe UI Light" panose="020B0502040204020203" pitchFamily="34" charset="0"/>
              </a:rPr>
              <a:t> tagline </a:t>
            </a:r>
            <a:r>
              <a:rPr lang="en-US" sz="1100" dirty="0" err="1">
                <a:cs typeface="Segoe UI Light" panose="020B0502040204020203" pitchFamily="34" charset="0"/>
              </a:rPr>
              <a:t>perusahaan</a:t>
            </a:r>
            <a:r>
              <a:rPr lang="en-US" sz="1100" dirty="0"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cs typeface="Segoe UI Light" panose="020B0502040204020203" pitchFamily="34" charset="0"/>
              </a:rPr>
              <a:t>yaitu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Menyelesaikan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Proyek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Tanpa</a:t>
            </a:r>
            <a:r>
              <a:rPr lang="en-US" sz="1100" dirty="0"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cs typeface="Segoe UI Light" panose="020B0502040204020203" pitchFamily="34" charset="0"/>
              </a:rPr>
              <a:t>Masalah</a:t>
            </a:r>
            <a:r>
              <a:rPr lang="en-US" sz="1100" dirty="0">
                <a:cs typeface="Segoe UI Light" panose="020B0502040204020203" pitchFamily="34" charset="0"/>
              </a:rPr>
              <a:t>,” kata Novel.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833648E-BAE8-01A2-13FB-7BC72CDBFFB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289" r="34295"/>
          <a:stretch/>
        </p:blipFill>
        <p:spPr>
          <a:xfrm>
            <a:off x="0" y="0"/>
            <a:ext cx="4953000" cy="659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8A9273-EBFF-1B48-3A5B-A16C0270EFD4}"/>
              </a:ext>
            </a:extLst>
          </p:cNvPr>
          <p:cNvSpPr txBox="1"/>
          <p:nvPr/>
        </p:nvSpPr>
        <p:spPr>
          <a:xfrm>
            <a:off x="5286662" y="4068582"/>
            <a:ext cx="4285673" cy="1589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ID" sz="1100" b="0" i="0" dirty="0">
                <a:effectLst/>
              </a:rPr>
              <a:t>	</a:t>
            </a:r>
            <a:r>
              <a:rPr lang="en-ID" sz="1100" b="0" i="0" dirty="0" err="1">
                <a:effectLst/>
              </a:rPr>
              <a:t>Pegadaian</a:t>
            </a:r>
            <a:r>
              <a:rPr lang="en-ID" sz="1100" b="0" i="0" dirty="0">
                <a:effectLst/>
              </a:rPr>
              <a:t> Tower </a:t>
            </a:r>
            <a:r>
              <a:rPr lang="en-ID" sz="1100" b="0" i="0" dirty="0" err="1">
                <a:effectLst/>
              </a:rPr>
              <a:t>memiliki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konsep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arsitektur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unik</a:t>
            </a:r>
            <a:r>
              <a:rPr lang="en-ID" sz="1100" b="0" i="0" dirty="0">
                <a:effectLst/>
              </a:rPr>
              <a:t> yang </a:t>
            </a:r>
            <a:r>
              <a:rPr lang="en-ID" sz="1100" b="0" i="0" dirty="0" err="1">
                <a:effectLst/>
              </a:rPr>
              <a:t>terinspirasi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dari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berlian</a:t>
            </a:r>
            <a:r>
              <a:rPr lang="en-ID" sz="1100" b="0" i="0" dirty="0">
                <a:effectLst/>
              </a:rPr>
              <a:t>, yang </a:t>
            </a:r>
            <a:r>
              <a:rPr lang="en-ID" sz="1100" b="0" i="0" dirty="0" err="1">
                <a:effectLst/>
              </a:rPr>
              <a:t>melambangkan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kemakmuran</a:t>
            </a:r>
            <a:r>
              <a:rPr lang="en-ID" sz="1100" b="0" i="0" dirty="0">
                <a:effectLst/>
              </a:rPr>
              <a:t>. </a:t>
            </a:r>
            <a:r>
              <a:rPr lang="en-ID" sz="1100" b="0" i="0" dirty="0" err="1">
                <a:effectLst/>
              </a:rPr>
              <a:t>Nuansa</a:t>
            </a:r>
            <a:r>
              <a:rPr lang="en-ID" sz="1100" b="0" i="0" dirty="0">
                <a:effectLst/>
              </a:rPr>
              <a:t> dan </a:t>
            </a:r>
            <a:r>
              <a:rPr lang="en-ID" sz="1100" b="0" i="0" dirty="0" err="1">
                <a:effectLst/>
              </a:rPr>
              <a:t>kaca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ganda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dengan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ruang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udara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diterapkan</a:t>
            </a:r>
            <a:r>
              <a:rPr lang="en-ID" sz="1100" b="0" i="0" dirty="0">
                <a:effectLst/>
              </a:rPr>
              <a:t> pada </a:t>
            </a:r>
            <a:r>
              <a:rPr lang="en-ID" sz="1100" b="0" i="0" dirty="0" err="1">
                <a:effectLst/>
              </a:rPr>
              <a:t>fasad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berlapis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kaca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untuk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mengurangi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panas</a:t>
            </a:r>
            <a:r>
              <a:rPr lang="en-ID" sz="1100" b="0" i="0" dirty="0">
                <a:effectLst/>
              </a:rPr>
              <a:t>. Fitur </a:t>
            </a:r>
            <a:r>
              <a:rPr lang="en-ID" sz="1100" b="0" i="0" dirty="0" err="1">
                <a:effectLst/>
              </a:rPr>
              <a:t>hijau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seperti</a:t>
            </a:r>
            <a:r>
              <a:rPr lang="en-ID" sz="1100" b="0" i="0" dirty="0">
                <a:effectLst/>
              </a:rPr>
              <a:t> yang </a:t>
            </a:r>
            <a:r>
              <a:rPr lang="en-ID" sz="1100" b="0" i="0" dirty="0" err="1">
                <a:effectLst/>
              </a:rPr>
              <a:t>tercantum</a:t>
            </a:r>
            <a:r>
              <a:rPr lang="en-ID" sz="1100" b="0" i="0" dirty="0">
                <a:effectLst/>
              </a:rPr>
              <a:t> di </a:t>
            </a:r>
            <a:r>
              <a:rPr lang="en-ID" sz="1100" b="0" i="0" dirty="0" err="1">
                <a:effectLst/>
              </a:rPr>
              <a:t>bawah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ini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diharapkan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mendapatkan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tingkat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Emas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dari</a:t>
            </a:r>
            <a:r>
              <a:rPr lang="en-ID" sz="1100" b="0" i="0" dirty="0">
                <a:effectLst/>
              </a:rPr>
              <a:t> </a:t>
            </a:r>
            <a:r>
              <a:rPr lang="en-ID" sz="1100" b="0" i="0" dirty="0" err="1">
                <a:effectLst/>
              </a:rPr>
              <a:t>Greenship</a:t>
            </a:r>
            <a:r>
              <a:rPr lang="en-ID" sz="1100" b="0" i="0" dirty="0">
                <a:effectLst/>
              </a:rPr>
              <a:t> New Building 1.2.</a:t>
            </a:r>
          </a:p>
        </p:txBody>
      </p:sp>
    </p:spTree>
    <p:extLst>
      <p:ext uri="{BB962C8B-B14F-4D97-AF65-F5344CB8AC3E}">
        <p14:creationId xmlns:p14="http://schemas.microsoft.com/office/powerpoint/2010/main" val="1047464715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93908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9820BF-2A46-849E-1D0A-43FFD7E0A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" y="1025434"/>
            <a:ext cx="9904814" cy="480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52616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5469E-7840-415C-BC72-6750CE65EAA2}"/>
              </a:ext>
            </a:extLst>
          </p:cNvPr>
          <p:cNvSpPr txBox="1"/>
          <p:nvPr/>
        </p:nvSpPr>
        <p:spPr>
          <a:xfrm>
            <a:off x="798513" y="1274989"/>
            <a:ext cx="830897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Peran Serta PT. PP 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 err="1"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dalam</a:t>
            </a:r>
            <a:r>
              <a:rPr lang="en-US" sz="2600" spc="244" dirty="0"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 err="1"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Transformasi</a:t>
            </a:r>
            <a:r>
              <a:rPr lang="en-US" sz="2600" spc="244" dirty="0"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 err="1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Bisnis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 err="1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Pegadaian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E54A1-DDFD-4DE5-9EDC-9BB164555650}"/>
              </a:ext>
            </a:extLst>
          </p:cNvPr>
          <p:cNvSpPr txBox="1"/>
          <p:nvPr/>
        </p:nvSpPr>
        <p:spPr>
          <a:xfrm>
            <a:off x="4526762" y="905657"/>
            <a:ext cx="85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BAB 05</a:t>
            </a:r>
          </a:p>
        </p:txBody>
      </p:sp>
      <p:pic>
        <p:nvPicPr>
          <p:cNvPr id="2050" name="Picture 2" descr="PT Pegadaian Buka Lowongan Kerja, Ini Syarat dan Lokasi Penempatannya">
            <a:extLst>
              <a:ext uri="{FF2B5EF4-FFF2-40B4-BE49-F238E27FC236}">
                <a16:creationId xmlns:a16="http://schemas.microsoft.com/office/drawing/2014/main" id="{4A0CDF16-C769-B7CC-7A08-50C6136A0ED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8" b="11158"/>
          <a:stretch/>
        </p:blipFill>
        <p:spPr bwMode="auto">
          <a:xfrm>
            <a:off x="798513" y="2832100"/>
            <a:ext cx="8308975" cy="366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26837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319D1FF-F086-408F-9EE6-531B74B70118}"/>
              </a:ext>
            </a:extLst>
          </p:cNvPr>
          <p:cNvSpPr txBox="1"/>
          <p:nvPr/>
        </p:nvSpPr>
        <p:spPr>
          <a:xfrm>
            <a:off x="5554043" y="1712106"/>
            <a:ext cx="39778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KATA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PENGANTAR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F50A7-D722-4AD2-B324-D70E9DE0AE33}"/>
              </a:ext>
            </a:extLst>
          </p:cNvPr>
          <p:cNvSpPr txBox="1"/>
          <p:nvPr/>
        </p:nvSpPr>
        <p:spPr>
          <a:xfrm>
            <a:off x="5554043" y="1499545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C319B-0A2A-4D1E-B20E-D2DBEDB781A4}"/>
              </a:ext>
            </a:extLst>
          </p:cNvPr>
          <p:cNvSpPr txBox="1"/>
          <p:nvPr/>
        </p:nvSpPr>
        <p:spPr>
          <a:xfrm>
            <a:off x="5554048" y="2885970"/>
            <a:ext cx="3509175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LALALALALA</a:t>
            </a:r>
            <a:endParaRPr lang="en-US" sz="975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C743D-8358-4C32-A91F-65E752DCAAD8}"/>
              </a:ext>
            </a:extLst>
          </p:cNvPr>
          <p:cNvSpPr txBox="1"/>
          <p:nvPr/>
        </p:nvSpPr>
        <p:spPr>
          <a:xfrm>
            <a:off x="5554048" y="4379210"/>
            <a:ext cx="3509175" cy="294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LALALALA</a:t>
            </a:r>
            <a:endParaRPr lang="en-US" sz="975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6F725A-8324-40A5-8469-C581CCA749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4DAD9-F5FE-43A5-A291-37AEE8B0A1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D328653-B25B-446A-8A74-9B7E2AD105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688910374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-28657" y="5922386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4977B-6A28-4506-B9C4-0C56A6771FD4}"/>
              </a:ext>
            </a:extLst>
          </p:cNvPr>
          <p:cNvSpPr/>
          <p:nvPr/>
        </p:nvSpPr>
        <p:spPr>
          <a:xfrm rot="5400000">
            <a:off x="2284620" y="2821132"/>
            <a:ext cx="5279448" cy="923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35F4B-D7AD-4405-ADEE-3FB758373822}"/>
              </a:ext>
            </a:extLst>
          </p:cNvPr>
          <p:cNvSpPr txBox="1"/>
          <p:nvPr/>
        </p:nvSpPr>
        <p:spPr>
          <a:xfrm>
            <a:off x="2513755" y="3105834"/>
            <a:ext cx="4878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BAB</a:t>
            </a:r>
          </a:p>
          <a:p>
            <a:pPr algn="ctr"/>
            <a:r>
              <a:rPr lang="en-US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06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20DB3-EDCA-4C36-BB16-BFED0FBA9361}"/>
              </a:ext>
            </a:extLst>
          </p:cNvPr>
          <p:cNvSpPr txBox="1"/>
          <p:nvPr/>
        </p:nvSpPr>
        <p:spPr>
          <a:xfrm>
            <a:off x="312851" y="2236220"/>
            <a:ext cx="4149963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TANTANGAN DALAM PEMBANGUNAN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GEDUNG</a:t>
            </a:r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EGADAIAN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E20E19E1-B6C5-6800-95B4-0522FA10F73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5" r="31465"/>
          <a:stretch>
            <a:fillRect/>
          </a:stretch>
        </p:blipFill>
        <p:spPr bwMode="auto">
          <a:xfrm>
            <a:off x="5385874" y="0"/>
            <a:ext cx="45201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551937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21F9134-CFF3-D869-08C9-4F8587B2430A}"/>
              </a:ext>
            </a:extLst>
          </p:cNvPr>
          <p:cNvSpPr/>
          <p:nvPr/>
        </p:nvSpPr>
        <p:spPr>
          <a:xfrm>
            <a:off x="6414653" y="2324839"/>
            <a:ext cx="2974109" cy="3453571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E2C9C8-7D2C-F866-4BF6-EF0A6E8EB565}"/>
              </a:ext>
            </a:extLst>
          </p:cNvPr>
          <p:cNvSpPr/>
          <p:nvPr/>
        </p:nvSpPr>
        <p:spPr>
          <a:xfrm>
            <a:off x="517236" y="2477239"/>
            <a:ext cx="2974109" cy="3453571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-1" y="6218104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CA5B6-211B-45FD-B9C3-26D9B3B54FF7}"/>
              </a:ext>
            </a:extLst>
          </p:cNvPr>
          <p:cNvSpPr txBox="1"/>
          <p:nvPr/>
        </p:nvSpPr>
        <p:spPr>
          <a:xfrm>
            <a:off x="3068512" y="927190"/>
            <a:ext cx="3768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VISI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DAN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MISI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05FB7-599A-464B-AFA1-D1D705ABA0F2}"/>
              </a:ext>
            </a:extLst>
          </p:cNvPr>
          <p:cNvSpPr txBox="1"/>
          <p:nvPr/>
        </p:nvSpPr>
        <p:spPr>
          <a:xfrm>
            <a:off x="915695" y="4408935"/>
            <a:ext cx="20017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b="1" dirty="0">
                <a:solidFill>
                  <a:schemeClr val="accent4"/>
                </a:solidFill>
                <a:latin typeface="Montserrat" panose="00000500000000000000" pitchFamily="50" charset="0"/>
                <a:ea typeface="Roboto Medium" panose="02000000000000000000" pitchFamily="2" charset="0"/>
                <a:cs typeface="Poppins Light" panose="00000400000000000000" pitchFamily="50" charset="0"/>
              </a:rPr>
              <a:t>VISI</a:t>
            </a:r>
            <a:endParaRPr lang="id-ID" sz="1950" b="1" dirty="0">
              <a:solidFill>
                <a:schemeClr val="accent4"/>
              </a:solidFill>
              <a:latin typeface="Montserrat" panose="00000500000000000000" pitchFamily="50" charset="0"/>
              <a:ea typeface="Roboto Medium" panose="02000000000000000000" pitchFamily="2" charset="0"/>
              <a:cs typeface="Poppins Light" panose="00000400000000000000" pitchFamily="50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5162B1-8E39-42CE-9F92-F2722F4D635E}"/>
              </a:ext>
            </a:extLst>
          </p:cNvPr>
          <p:cNvSpPr/>
          <p:nvPr/>
        </p:nvSpPr>
        <p:spPr>
          <a:xfrm>
            <a:off x="6414653" y="2477239"/>
            <a:ext cx="3302001" cy="4066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Memberikan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manfaat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keuntungan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optimal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bagi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seluruh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stakeholder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                                       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mengembangkan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bisnis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inti</a:t>
            </a:r>
          </a:p>
          <a:p>
            <a:pPr algn="just">
              <a:lnSpc>
                <a:spcPct val="120000"/>
              </a:lnSpc>
            </a:pP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Memperluas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jangkauan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layanan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UMKM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melalui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sinergi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Ultra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Mikro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untuk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meningkatkan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proposisi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   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nilai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ke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nasabah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dan stakeholder</a:t>
            </a:r>
          </a:p>
          <a:p>
            <a:pPr algn="just">
              <a:lnSpc>
                <a:spcPct val="120000"/>
              </a:lnSpc>
            </a:pP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Memberikan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service excellence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dengan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fokus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nasabah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melalui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:</a:t>
            </a:r>
          </a:p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-      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Bisnis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proses yang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lebih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sederhana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dan digital</a:t>
            </a:r>
          </a:p>
          <a:p>
            <a:pPr algn="just">
              <a:lnSpc>
                <a:spcPct val="120000"/>
              </a:lnSpc>
            </a:pP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-      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Teknologi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informasi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handal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dan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mutakhir</a:t>
            </a: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just">
              <a:lnSpc>
                <a:spcPct val="120000"/>
              </a:lnSpc>
            </a:pP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-       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Praktek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manajemen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risiko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yang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kokoh</a:t>
            </a: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just">
              <a:lnSpc>
                <a:spcPct val="120000"/>
              </a:lnSpc>
            </a:pP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  <a:p>
            <a:pPr algn="just">
              <a:lnSpc>
                <a:spcPct val="120000"/>
              </a:lnSpc>
            </a:pP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          -        SDM yang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profesional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berbudaya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kinerja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baik</a:t>
            </a:r>
            <a:endParaRPr lang="en-US" sz="1200" dirty="0">
              <a:solidFill>
                <a:schemeClr val="bg1"/>
              </a:solidFill>
              <a:cs typeface="Segoe UI Ligh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EAFAE3-4644-49A6-8682-D72709380979}"/>
              </a:ext>
            </a:extLst>
          </p:cNvPr>
          <p:cNvSpPr txBox="1"/>
          <p:nvPr/>
        </p:nvSpPr>
        <p:spPr>
          <a:xfrm>
            <a:off x="6965153" y="1826899"/>
            <a:ext cx="20017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50" b="1" dirty="0">
                <a:solidFill>
                  <a:schemeClr val="accent4"/>
                </a:solidFill>
                <a:latin typeface="Montserrat" panose="00000500000000000000" pitchFamily="50" charset="0"/>
                <a:ea typeface="Roboto Medium" panose="02000000000000000000" pitchFamily="2" charset="0"/>
                <a:cs typeface="Poppins Light" panose="00000400000000000000" pitchFamily="50" charset="0"/>
              </a:rPr>
              <a:t>MISI</a:t>
            </a:r>
            <a:endParaRPr lang="id-ID" sz="1950" b="1" dirty="0">
              <a:solidFill>
                <a:schemeClr val="accent4"/>
              </a:solidFill>
              <a:latin typeface="Montserrat" panose="00000500000000000000" pitchFamily="50" charset="0"/>
              <a:ea typeface="Roboto Medium" panose="02000000000000000000" pitchFamily="2" charset="0"/>
              <a:cs typeface="Poppins Light" panose="00000400000000000000" pitchFamily="50" charset="0"/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CD9D3B4-63CB-431F-A937-F28D3C6E48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ACFA50D-0909-D750-9B37-5BA5E43BC630}"/>
              </a:ext>
            </a:extLst>
          </p:cNvPr>
          <p:cNvSpPr/>
          <p:nvPr/>
        </p:nvSpPr>
        <p:spPr>
          <a:xfrm>
            <a:off x="517236" y="4801350"/>
            <a:ext cx="2974109" cy="742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Menjadi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The Most Valuable Financial Company di Indonesia dan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Sebagai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Agen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Inklusi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Keuangan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</a:t>
            </a:r>
            <a:r>
              <a:rPr lang="en-US" sz="1200" dirty="0" err="1">
                <a:solidFill>
                  <a:schemeClr val="bg1"/>
                </a:solidFill>
                <a:cs typeface="Segoe UI Light" panose="020B0502040204020203" pitchFamily="34" charset="0"/>
              </a:rPr>
              <a:t>Pilihan</a:t>
            </a:r>
            <a:r>
              <a:rPr lang="en-US" sz="1200" dirty="0">
                <a:solidFill>
                  <a:schemeClr val="bg1"/>
                </a:solidFill>
                <a:cs typeface="Segoe UI Light" panose="020B0502040204020203" pitchFamily="34" charset="0"/>
              </a:rPr>
              <a:t> Utama Masyarakat</a:t>
            </a:r>
          </a:p>
        </p:txBody>
      </p:sp>
    </p:spTree>
    <p:extLst>
      <p:ext uri="{BB962C8B-B14F-4D97-AF65-F5344CB8AC3E}">
        <p14:creationId xmlns:p14="http://schemas.microsoft.com/office/powerpoint/2010/main" val="396824504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350586-A776-4103-8064-88B51C596D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7B750-6678-4247-8772-D6F6424F4EAB}"/>
              </a:ext>
            </a:extLst>
          </p:cNvPr>
          <p:cNvSpPr/>
          <p:nvPr/>
        </p:nvSpPr>
        <p:spPr>
          <a:xfrm>
            <a:off x="4564643" y="1892449"/>
            <a:ext cx="2780434" cy="278043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9420DE-7E13-4C68-B657-287D39FC8A7A}"/>
              </a:ext>
            </a:extLst>
          </p:cNvPr>
          <p:cNvSpPr txBox="1"/>
          <p:nvPr/>
        </p:nvSpPr>
        <p:spPr>
          <a:xfrm>
            <a:off x="543320" y="1953309"/>
            <a:ext cx="3768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THE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DEVELOPS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2FB6B-82D3-4F7A-BF88-176CE9E4AC90}"/>
              </a:ext>
            </a:extLst>
          </p:cNvPr>
          <p:cNvSpPr txBox="1"/>
          <p:nvPr/>
        </p:nvSpPr>
        <p:spPr>
          <a:xfrm>
            <a:off x="543323" y="1740751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DAF833-B609-43C9-82DA-C7DD6B6556AE}"/>
              </a:ext>
            </a:extLst>
          </p:cNvPr>
          <p:cNvSpPr/>
          <p:nvPr/>
        </p:nvSpPr>
        <p:spPr>
          <a:xfrm>
            <a:off x="4871020" y="3028313"/>
            <a:ext cx="2243860" cy="11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BD5E403-773A-4FA4-8D4B-23965435AAFB}"/>
              </a:ext>
            </a:extLst>
          </p:cNvPr>
          <p:cNvSpPr txBox="1"/>
          <p:nvPr/>
        </p:nvSpPr>
        <p:spPr>
          <a:xfrm>
            <a:off x="4932361" y="2386797"/>
            <a:ext cx="2121178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575" b="1" dirty="0">
                <a:solidFill>
                  <a:schemeClr val="bg1"/>
                </a:solidFill>
                <a:latin typeface="Montserrat Alternates Black" panose="00000A00000000000000" pitchFamily="50" charset="0"/>
              </a:rPr>
              <a:t>2019.</a:t>
            </a:r>
            <a:endParaRPr lang="en-US" sz="3575" b="1" dirty="0">
              <a:solidFill>
                <a:schemeClr val="bg1"/>
              </a:solidFill>
              <a:latin typeface="Montserrat Alternates Black" panose="00000A00000000000000" pitchFamily="5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0FB9DA-3E1D-4F02-AAF9-B071B81EB282}"/>
              </a:ext>
            </a:extLst>
          </p:cNvPr>
          <p:cNvSpPr/>
          <p:nvPr/>
        </p:nvSpPr>
        <p:spPr>
          <a:xfrm>
            <a:off x="566199" y="2993487"/>
            <a:ext cx="3768251" cy="1190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.</a:t>
            </a:r>
            <a:endParaRPr lang="en-US" sz="975" dirty="0">
              <a:solidFill>
                <a:schemeClr val="tx2">
                  <a:lumMod val="50000"/>
                </a:schemeClr>
              </a:solidFill>
              <a:latin typeface="Montserrat" panose="00000500000000000000" pitchFamily="50" charset="0"/>
              <a:cs typeface="Segoe UI Light" panose="020B050204020402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D288D2-3580-4450-A462-252A98BE4921}"/>
              </a:ext>
            </a:extLst>
          </p:cNvPr>
          <p:cNvSpPr txBox="1"/>
          <p:nvPr/>
        </p:nvSpPr>
        <p:spPr>
          <a:xfrm>
            <a:off x="606364" y="4397804"/>
            <a:ext cx="1713536" cy="292388"/>
          </a:xfrm>
          <a:prstGeom prst="rect">
            <a:avLst/>
          </a:prstGeom>
          <a:solidFill>
            <a:schemeClr val="accent4"/>
          </a:solidFill>
          <a:effectLst>
            <a:outerShdw blurRad="520700" sx="67000" sy="67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d-ID" sz="1300" dirty="0">
                <a:solidFill>
                  <a:schemeClr val="bg1"/>
                </a:solidFill>
                <a:latin typeface="Montserrat" panose="00000500000000000000" pitchFamily="50" charset="0"/>
              </a:rPr>
              <a:t>DESCRIBTION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5D0153-94D7-4FA5-A329-168A248062E9}"/>
              </a:ext>
            </a:extLst>
          </p:cNvPr>
          <p:cNvSpPr txBox="1"/>
          <p:nvPr/>
        </p:nvSpPr>
        <p:spPr>
          <a:xfrm>
            <a:off x="2319901" y="4397804"/>
            <a:ext cx="1713536" cy="2923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effectLst>
            <a:outerShdw blurRad="520700" sx="67000" sy="67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d-ID" sz="1300" dirty="0">
                <a:solidFill>
                  <a:schemeClr val="bg1"/>
                </a:solidFill>
                <a:latin typeface="Montserrat" panose="00000500000000000000" pitchFamily="50" charset="0"/>
              </a:rPr>
              <a:t>PRODUCTION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3F2463-B8BE-4897-BA1B-913B8F2DE9A4}"/>
              </a:ext>
            </a:extLst>
          </p:cNvPr>
          <p:cNvSpPr txBox="1"/>
          <p:nvPr/>
        </p:nvSpPr>
        <p:spPr>
          <a:xfrm>
            <a:off x="566195" y="2590961"/>
            <a:ext cx="212117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63" b="1" dirty="0">
                <a:solidFill>
                  <a:schemeClr val="accent5"/>
                </a:solidFill>
                <a:latin typeface="Montserrat SemiBold" panose="00000700000000000000" pitchFamily="50" charset="0"/>
              </a:rPr>
              <a:t>Great Writers</a:t>
            </a:r>
            <a:endParaRPr lang="en-US" sz="1463" b="1" dirty="0">
              <a:solidFill>
                <a:schemeClr val="accent5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61129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D4B2B1-8834-4B92-8258-3EF02510AFD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D7B750-6678-4247-8772-D6F6424F4EAB}"/>
              </a:ext>
            </a:extLst>
          </p:cNvPr>
          <p:cNvSpPr/>
          <p:nvPr/>
        </p:nvSpPr>
        <p:spPr>
          <a:xfrm>
            <a:off x="2172570" y="1892449"/>
            <a:ext cx="2780434" cy="2780434"/>
          </a:xfrm>
          <a:prstGeom prst="rect">
            <a:avLst/>
          </a:pr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0B792-70F5-47B1-B61D-CDCC0E77B25F}"/>
              </a:ext>
            </a:extLst>
          </p:cNvPr>
          <p:cNvSpPr/>
          <p:nvPr/>
        </p:nvSpPr>
        <p:spPr>
          <a:xfrm>
            <a:off x="2440852" y="3171973"/>
            <a:ext cx="2243860" cy="1116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38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7D867-9CCC-4983-813E-180DB1D901C8}"/>
              </a:ext>
            </a:extLst>
          </p:cNvPr>
          <p:cNvSpPr txBox="1"/>
          <p:nvPr/>
        </p:nvSpPr>
        <p:spPr>
          <a:xfrm>
            <a:off x="2502193" y="2879294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TITLE HERE</a:t>
            </a:r>
            <a:endParaRPr lang="en-US" sz="13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0" name="Freeform 111">
            <a:extLst>
              <a:ext uri="{FF2B5EF4-FFF2-40B4-BE49-F238E27FC236}">
                <a16:creationId xmlns:a16="http://schemas.microsoft.com/office/drawing/2014/main" id="{9206D874-4F3A-4DA3-8D74-CCFD44180162}"/>
              </a:ext>
            </a:extLst>
          </p:cNvPr>
          <p:cNvSpPr>
            <a:spLocks noEditPoints="1"/>
          </p:cNvSpPr>
          <p:nvPr/>
        </p:nvSpPr>
        <p:spPr bwMode="auto">
          <a:xfrm>
            <a:off x="3391911" y="2263494"/>
            <a:ext cx="341746" cy="344190"/>
          </a:xfrm>
          <a:custGeom>
            <a:avLst/>
            <a:gdLst/>
            <a:ahLst/>
            <a:cxnLst>
              <a:cxn ang="0">
                <a:pos x="36" y="38"/>
              </a:cxn>
              <a:cxn ang="0">
                <a:pos x="5" y="38"/>
              </a:cxn>
              <a:cxn ang="0">
                <a:pos x="0" y="45"/>
              </a:cxn>
              <a:cxn ang="0">
                <a:pos x="0" y="69"/>
              </a:cxn>
              <a:cxn ang="0">
                <a:pos x="9" y="74"/>
              </a:cxn>
              <a:cxn ang="0">
                <a:pos x="9" y="94"/>
              </a:cxn>
              <a:cxn ang="0">
                <a:pos x="1" y="96"/>
              </a:cxn>
              <a:cxn ang="0">
                <a:pos x="0" y="121"/>
              </a:cxn>
              <a:cxn ang="0">
                <a:pos x="1" y="128"/>
              </a:cxn>
              <a:cxn ang="0">
                <a:pos x="36" y="130"/>
              </a:cxn>
              <a:cxn ang="0">
                <a:pos x="9" y="150"/>
              </a:cxn>
              <a:cxn ang="0">
                <a:pos x="0" y="156"/>
              </a:cxn>
              <a:cxn ang="0">
                <a:pos x="0" y="177"/>
              </a:cxn>
              <a:cxn ang="0">
                <a:pos x="5" y="186"/>
              </a:cxn>
              <a:cxn ang="0">
                <a:pos x="36" y="206"/>
              </a:cxn>
              <a:cxn ang="0">
                <a:pos x="5" y="206"/>
              </a:cxn>
              <a:cxn ang="0">
                <a:pos x="0" y="215"/>
              </a:cxn>
              <a:cxn ang="0">
                <a:pos x="0" y="237"/>
              </a:cxn>
              <a:cxn ang="0">
                <a:pos x="9" y="243"/>
              </a:cxn>
              <a:cxn ang="0">
                <a:pos x="262" y="281"/>
              </a:cxn>
              <a:cxn ang="0">
                <a:pos x="275" y="275"/>
              </a:cxn>
              <a:cxn ang="0">
                <a:pos x="281" y="18"/>
              </a:cxn>
              <a:cxn ang="0">
                <a:pos x="275" y="5"/>
              </a:cxn>
              <a:cxn ang="0">
                <a:pos x="262" y="0"/>
              </a:cxn>
              <a:cxn ang="0">
                <a:pos x="56" y="243"/>
              </a:cxn>
              <a:cxn ang="0">
                <a:pos x="69" y="243"/>
              </a:cxn>
              <a:cxn ang="0">
                <a:pos x="74" y="234"/>
              </a:cxn>
              <a:cxn ang="0">
                <a:pos x="74" y="212"/>
              </a:cxn>
              <a:cxn ang="0">
                <a:pos x="65" y="206"/>
              </a:cxn>
              <a:cxn ang="0">
                <a:pos x="65" y="186"/>
              </a:cxn>
              <a:cxn ang="0">
                <a:pos x="72" y="185"/>
              </a:cxn>
              <a:cxn ang="0">
                <a:pos x="74" y="159"/>
              </a:cxn>
              <a:cxn ang="0">
                <a:pos x="72" y="152"/>
              </a:cxn>
              <a:cxn ang="0">
                <a:pos x="56" y="150"/>
              </a:cxn>
              <a:cxn ang="0">
                <a:pos x="65" y="130"/>
              </a:cxn>
              <a:cxn ang="0">
                <a:pos x="74" y="125"/>
              </a:cxn>
              <a:cxn ang="0">
                <a:pos x="74" y="103"/>
              </a:cxn>
              <a:cxn ang="0">
                <a:pos x="69" y="94"/>
              </a:cxn>
              <a:cxn ang="0">
                <a:pos x="56" y="74"/>
              </a:cxn>
              <a:cxn ang="0">
                <a:pos x="69" y="74"/>
              </a:cxn>
              <a:cxn ang="0">
                <a:pos x="74" y="65"/>
              </a:cxn>
              <a:cxn ang="0">
                <a:pos x="74" y="41"/>
              </a:cxn>
              <a:cxn ang="0">
                <a:pos x="65" y="38"/>
              </a:cxn>
              <a:cxn ang="0">
                <a:pos x="92" y="18"/>
              </a:cxn>
            </a:cxnLst>
            <a:rect l="0" t="0" r="r" b="b"/>
            <a:pathLst>
              <a:path w="281" h="281">
                <a:moveTo>
                  <a:pt x="262" y="0"/>
                </a:moveTo>
                <a:lnTo>
                  <a:pt x="36" y="0"/>
                </a:lnTo>
                <a:lnTo>
                  <a:pt x="36" y="38"/>
                </a:lnTo>
                <a:lnTo>
                  <a:pt x="9" y="38"/>
                </a:lnTo>
                <a:lnTo>
                  <a:pt x="9" y="38"/>
                </a:lnTo>
                <a:lnTo>
                  <a:pt x="5" y="38"/>
                </a:lnTo>
                <a:lnTo>
                  <a:pt x="1" y="40"/>
                </a:lnTo>
                <a:lnTo>
                  <a:pt x="0" y="41"/>
                </a:lnTo>
                <a:lnTo>
                  <a:pt x="0" y="45"/>
                </a:lnTo>
                <a:lnTo>
                  <a:pt x="0" y="65"/>
                </a:lnTo>
                <a:lnTo>
                  <a:pt x="0" y="65"/>
                </a:lnTo>
                <a:lnTo>
                  <a:pt x="0" y="69"/>
                </a:lnTo>
                <a:lnTo>
                  <a:pt x="1" y="72"/>
                </a:lnTo>
                <a:lnTo>
                  <a:pt x="5" y="74"/>
                </a:lnTo>
                <a:lnTo>
                  <a:pt x="9" y="74"/>
                </a:lnTo>
                <a:lnTo>
                  <a:pt x="36" y="74"/>
                </a:lnTo>
                <a:lnTo>
                  <a:pt x="36" y="94"/>
                </a:lnTo>
                <a:lnTo>
                  <a:pt x="9" y="94"/>
                </a:lnTo>
                <a:lnTo>
                  <a:pt x="9" y="94"/>
                </a:lnTo>
                <a:lnTo>
                  <a:pt x="5" y="94"/>
                </a:lnTo>
                <a:lnTo>
                  <a:pt x="1" y="96"/>
                </a:lnTo>
                <a:lnTo>
                  <a:pt x="0" y="99"/>
                </a:lnTo>
                <a:lnTo>
                  <a:pt x="0" y="103"/>
                </a:lnTo>
                <a:lnTo>
                  <a:pt x="0" y="121"/>
                </a:lnTo>
                <a:lnTo>
                  <a:pt x="0" y="121"/>
                </a:lnTo>
                <a:lnTo>
                  <a:pt x="0" y="125"/>
                </a:lnTo>
                <a:lnTo>
                  <a:pt x="1" y="128"/>
                </a:lnTo>
                <a:lnTo>
                  <a:pt x="5" y="130"/>
                </a:lnTo>
                <a:lnTo>
                  <a:pt x="9" y="130"/>
                </a:lnTo>
                <a:lnTo>
                  <a:pt x="36" y="130"/>
                </a:lnTo>
                <a:lnTo>
                  <a:pt x="36" y="150"/>
                </a:lnTo>
                <a:lnTo>
                  <a:pt x="9" y="150"/>
                </a:lnTo>
                <a:lnTo>
                  <a:pt x="9" y="150"/>
                </a:lnTo>
                <a:lnTo>
                  <a:pt x="5" y="150"/>
                </a:lnTo>
                <a:lnTo>
                  <a:pt x="1" y="152"/>
                </a:lnTo>
                <a:lnTo>
                  <a:pt x="0" y="156"/>
                </a:lnTo>
                <a:lnTo>
                  <a:pt x="0" y="159"/>
                </a:lnTo>
                <a:lnTo>
                  <a:pt x="0" y="177"/>
                </a:lnTo>
                <a:lnTo>
                  <a:pt x="0" y="177"/>
                </a:lnTo>
                <a:lnTo>
                  <a:pt x="0" y="181"/>
                </a:lnTo>
                <a:lnTo>
                  <a:pt x="1" y="185"/>
                </a:lnTo>
                <a:lnTo>
                  <a:pt x="5" y="186"/>
                </a:lnTo>
                <a:lnTo>
                  <a:pt x="9" y="186"/>
                </a:lnTo>
                <a:lnTo>
                  <a:pt x="36" y="186"/>
                </a:lnTo>
                <a:lnTo>
                  <a:pt x="36" y="206"/>
                </a:lnTo>
                <a:lnTo>
                  <a:pt x="9" y="206"/>
                </a:lnTo>
                <a:lnTo>
                  <a:pt x="9" y="206"/>
                </a:lnTo>
                <a:lnTo>
                  <a:pt x="5" y="206"/>
                </a:lnTo>
                <a:lnTo>
                  <a:pt x="1" y="208"/>
                </a:lnTo>
                <a:lnTo>
                  <a:pt x="0" y="212"/>
                </a:lnTo>
                <a:lnTo>
                  <a:pt x="0" y="215"/>
                </a:lnTo>
                <a:lnTo>
                  <a:pt x="0" y="234"/>
                </a:lnTo>
                <a:lnTo>
                  <a:pt x="0" y="234"/>
                </a:lnTo>
                <a:lnTo>
                  <a:pt x="0" y="237"/>
                </a:lnTo>
                <a:lnTo>
                  <a:pt x="1" y="241"/>
                </a:lnTo>
                <a:lnTo>
                  <a:pt x="5" y="243"/>
                </a:lnTo>
                <a:lnTo>
                  <a:pt x="9" y="243"/>
                </a:lnTo>
                <a:lnTo>
                  <a:pt x="36" y="243"/>
                </a:lnTo>
                <a:lnTo>
                  <a:pt x="36" y="281"/>
                </a:lnTo>
                <a:lnTo>
                  <a:pt x="262" y="281"/>
                </a:lnTo>
                <a:lnTo>
                  <a:pt x="262" y="281"/>
                </a:lnTo>
                <a:lnTo>
                  <a:pt x="270" y="279"/>
                </a:lnTo>
                <a:lnTo>
                  <a:pt x="275" y="275"/>
                </a:lnTo>
                <a:lnTo>
                  <a:pt x="279" y="270"/>
                </a:lnTo>
                <a:lnTo>
                  <a:pt x="281" y="261"/>
                </a:lnTo>
                <a:lnTo>
                  <a:pt x="281" y="18"/>
                </a:lnTo>
                <a:lnTo>
                  <a:pt x="281" y="18"/>
                </a:lnTo>
                <a:lnTo>
                  <a:pt x="279" y="11"/>
                </a:lnTo>
                <a:lnTo>
                  <a:pt x="275" y="5"/>
                </a:lnTo>
                <a:lnTo>
                  <a:pt x="270" y="1"/>
                </a:lnTo>
                <a:lnTo>
                  <a:pt x="262" y="0"/>
                </a:lnTo>
                <a:lnTo>
                  <a:pt x="262" y="0"/>
                </a:lnTo>
                <a:close/>
                <a:moveTo>
                  <a:pt x="92" y="263"/>
                </a:moveTo>
                <a:lnTo>
                  <a:pt x="56" y="263"/>
                </a:lnTo>
                <a:lnTo>
                  <a:pt x="56" y="243"/>
                </a:lnTo>
                <a:lnTo>
                  <a:pt x="65" y="243"/>
                </a:lnTo>
                <a:lnTo>
                  <a:pt x="65" y="243"/>
                </a:lnTo>
                <a:lnTo>
                  <a:pt x="69" y="243"/>
                </a:lnTo>
                <a:lnTo>
                  <a:pt x="72" y="241"/>
                </a:lnTo>
                <a:lnTo>
                  <a:pt x="74" y="237"/>
                </a:lnTo>
                <a:lnTo>
                  <a:pt x="74" y="234"/>
                </a:lnTo>
                <a:lnTo>
                  <a:pt x="74" y="215"/>
                </a:lnTo>
                <a:lnTo>
                  <a:pt x="74" y="215"/>
                </a:lnTo>
                <a:lnTo>
                  <a:pt x="74" y="212"/>
                </a:lnTo>
                <a:lnTo>
                  <a:pt x="72" y="208"/>
                </a:lnTo>
                <a:lnTo>
                  <a:pt x="69" y="206"/>
                </a:lnTo>
                <a:lnTo>
                  <a:pt x="65" y="206"/>
                </a:lnTo>
                <a:lnTo>
                  <a:pt x="56" y="206"/>
                </a:lnTo>
                <a:lnTo>
                  <a:pt x="56" y="186"/>
                </a:lnTo>
                <a:lnTo>
                  <a:pt x="65" y="186"/>
                </a:lnTo>
                <a:lnTo>
                  <a:pt x="65" y="186"/>
                </a:lnTo>
                <a:lnTo>
                  <a:pt x="69" y="186"/>
                </a:lnTo>
                <a:lnTo>
                  <a:pt x="72" y="185"/>
                </a:lnTo>
                <a:lnTo>
                  <a:pt x="74" y="181"/>
                </a:lnTo>
                <a:lnTo>
                  <a:pt x="74" y="177"/>
                </a:lnTo>
                <a:lnTo>
                  <a:pt x="74" y="159"/>
                </a:lnTo>
                <a:lnTo>
                  <a:pt x="74" y="159"/>
                </a:lnTo>
                <a:lnTo>
                  <a:pt x="74" y="156"/>
                </a:lnTo>
                <a:lnTo>
                  <a:pt x="72" y="152"/>
                </a:lnTo>
                <a:lnTo>
                  <a:pt x="69" y="150"/>
                </a:lnTo>
                <a:lnTo>
                  <a:pt x="65" y="150"/>
                </a:lnTo>
                <a:lnTo>
                  <a:pt x="56" y="150"/>
                </a:lnTo>
                <a:lnTo>
                  <a:pt x="56" y="130"/>
                </a:lnTo>
                <a:lnTo>
                  <a:pt x="65" y="130"/>
                </a:lnTo>
                <a:lnTo>
                  <a:pt x="65" y="130"/>
                </a:lnTo>
                <a:lnTo>
                  <a:pt x="69" y="130"/>
                </a:lnTo>
                <a:lnTo>
                  <a:pt x="72" y="128"/>
                </a:lnTo>
                <a:lnTo>
                  <a:pt x="74" y="125"/>
                </a:lnTo>
                <a:lnTo>
                  <a:pt x="74" y="121"/>
                </a:lnTo>
                <a:lnTo>
                  <a:pt x="74" y="103"/>
                </a:lnTo>
                <a:lnTo>
                  <a:pt x="74" y="103"/>
                </a:lnTo>
                <a:lnTo>
                  <a:pt x="74" y="99"/>
                </a:lnTo>
                <a:lnTo>
                  <a:pt x="72" y="96"/>
                </a:lnTo>
                <a:lnTo>
                  <a:pt x="69" y="94"/>
                </a:lnTo>
                <a:lnTo>
                  <a:pt x="65" y="94"/>
                </a:lnTo>
                <a:lnTo>
                  <a:pt x="56" y="94"/>
                </a:lnTo>
                <a:lnTo>
                  <a:pt x="56" y="74"/>
                </a:lnTo>
                <a:lnTo>
                  <a:pt x="65" y="74"/>
                </a:lnTo>
                <a:lnTo>
                  <a:pt x="65" y="74"/>
                </a:lnTo>
                <a:lnTo>
                  <a:pt x="69" y="74"/>
                </a:lnTo>
                <a:lnTo>
                  <a:pt x="72" y="72"/>
                </a:lnTo>
                <a:lnTo>
                  <a:pt x="74" y="69"/>
                </a:lnTo>
                <a:lnTo>
                  <a:pt x="74" y="65"/>
                </a:lnTo>
                <a:lnTo>
                  <a:pt x="74" y="45"/>
                </a:lnTo>
                <a:lnTo>
                  <a:pt x="74" y="45"/>
                </a:lnTo>
                <a:lnTo>
                  <a:pt x="74" y="41"/>
                </a:lnTo>
                <a:lnTo>
                  <a:pt x="72" y="40"/>
                </a:lnTo>
                <a:lnTo>
                  <a:pt x="69" y="38"/>
                </a:lnTo>
                <a:lnTo>
                  <a:pt x="65" y="38"/>
                </a:lnTo>
                <a:lnTo>
                  <a:pt x="56" y="38"/>
                </a:lnTo>
                <a:lnTo>
                  <a:pt x="56" y="18"/>
                </a:lnTo>
                <a:lnTo>
                  <a:pt x="92" y="18"/>
                </a:lnTo>
                <a:lnTo>
                  <a:pt x="92" y="263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EA3C6-3842-453F-B001-639BCBE71653}"/>
              </a:ext>
            </a:extLst>
          </p:cNvPr>
          <p:cNvSpPr txBox="1"/>
          <p:nvPr/>
        </p:nvSpPr>
        <p:spPr>
          <a:xfrm>
            <a:off x="6058894" y="1734270"/>
            <a:ext cx="37689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PENGERTIAN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PEGADAIAN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58B29-D07C-4E32-9918-63E5716F24FA}"/>
              </a:ext>
            </a:extLst>
          </p:cNvPr>
          <p:cNvSpPr txBox="1"/>
          <p:nvPr/>
        </p:nvSpPr>
        <p:spPr>
          <a:xfrm>
            <a:off x="6058893" y="1521710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3CF4D1-E3A4-413F-95FA-648A233725A6}"/>
              </a:ext>
            </a:extLst>
          </p:cNvPr>
          <p:cNvSpPr txBox="1"/>
          <p:nvPr/>
        </p:nvSpPr>
        <p:spPr>
          <a:xfrm>
            <a:off x="5554044" y="2431952"/>
            <a:ext cx="627920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>
                <a:solidFill>
                  <a:schemeClr val="accent5"/>
                </a:solidFill>
                <a:latin typeface="Montserrat SemiBold" panose="00000700000000000000" pitchFamily="50" charset="0"/>
              </a:rPr>
              <a:t>1.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02BF1D-2A30-4F1F-8FB9-F3288F4C867D}"/>
              </a:ext>
            </a:extLst>
          </p:cNvPr>
          <p:cNvSpPr txBox="1"/>
          <p:nvPr/>
        </p:nvSpPr>
        <p:spPr>
          <a:xfrm>
            <a:off x="6058894" y="2431953"/>
            <a:ext cx="212117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63" b="1" dirty="0">
                <a:solidFill>
                  <a:schemeClr val="accent5"/>
                </a:solidFill>
                <a:latin typeface="Montserrat SemiBold" panose="00000700000000000000" pitchFamily="50" charset="0"/>
              </a:rPr>
              <a:t>CREATIVE</a:t>
            </a:r>
            <a:endParaRPr lang="en-US" sz="1463" b="1" dirty="0">
              <a:solidFill>
                <a:schemeClr val="accent5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F752F7-BD12-4693-9324-31DEEB48F9A6}"/>
              </a:ext>
            </a:extLst>
          </p:cNvPr>
          <p:cNvSpPr txBox="1"/>
          <p:nvPr/>
        </p:nvSpPr>
        <p:spPr>
          <a:xfrm>
            <a:off x="5554044" y="3374269"/>
            <a:ext cx="627920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50" b="1" dirty="0">
                <a:solidFill>
                  <a:schemeClr val="accent2"/>
                </a:solidFill>
                <a:latin typeface="Montserrat SemiBold" panose="00000700000000000000" pitchFamily="50" charset="0"/>
              </a:rPr>
              <a:t>2.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6FE1BA-138E-40A0-947F-F6D9486C707F}"/>
              </a:ext>
            </a:extLst>
          </p:cNvPr>
          <p:cNvSpPr txBox="1"/>
          <p:nvPr/>
        </p:nvSpPr>
        <p:spPr>
          <a:xfrm>
            <a:off x="6058894" y="3374271"/>
            <a:ext cx="212117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63" b="1" dirty="0">
                <a:solidFill>
                  <a:schemeClr val="accent2"/>
                </a:solidFill>
                <a:latin typeface="Montserrat SemiBold" panose="00000700000000000000" pitchFamily="50" charset="0"/>
              </a:rPr>
              <a:t>INOVATIVE</a:t>
            </a:r>
            <a:endParaRPr lang="en-US" sz="1463" b="1" dirty="0">
              <a:solidFill>
                <a:schemeClr val="accent2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18A7DD-F4F9-4A82-90E1-98109A3A8D28}"/>
              </a:ext>
            </a:extLst>
          </p:cNvPr>
          <p:cNvSpPr txBox="1"/>
          <p:nvPr/>
        </p:nvSpPr>
        <p:spPr>
          <a:xfrm>
            <a:off x="5554044" y="4316586"/>
            <a:ext cx="627920" cy="592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250" b="1" dirty="0">
                <a:solidFill>
                  <a:schemeClr val="accent6"/>
                </a:solidFill>
                <a:latin typeface="Montserrat SemiBold" panose="00000700000000000000" pitchFamily="50" charset="0"/>
              </a:rPr>
              <a:t>3</a:t>
            </a:r>
            <a:r>
              <a:rPr lang="en-US" sz="3250" b="1" dirty="0">
                <a:solidFill>
                  <a:schemeClr val="accent6"/>
                </a:solidFill>
                <a:latin typeface="Montserrat SemiBold" panose="00000700000000000000" pitchFamily="50" charset="0"/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F32EFF-1C06-4EAE-98BE-EC6FA02634A4}"/>
              </a:ext>
            </a:extLst>
          </p:cNvPr>
          <p:cNvSpPr txBox="1"/>
          <p:nvPr/>
        </p:nvSpPr>
        <p:spPr>
          <a:xfrm>
            <a:off x="6058894" y="4316589"/>
            <a:ext cx="212117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63" b="1" dirty="0">
                <a:solidFill>
                  <a:schemeClr val="accent6"/>
                </a:solidFill>
                <a:latin typeface="Montserrat SemiBold" panose="00000700000000000000" pitchFamily="50" charset="0"/>
              </a:rPr>
              <a:t>IMPRESIVE</a:t>
            </a:r>
            <a:endParaRPr lang="en-US" sz="1463" b="1" dirty="0">
              <a:solidFill>
                <a:schemeClr val="accent6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9AE867-75DC-4356-A6E6-5FF22B606C61}"/>
              </a:ext>
            </a:extLst>
          </p:cNvPr>
          <p:cNvSpPr/>
          <p:nvPr/>
        </p:nvSpPr>
        <p:spPr>
          <a:xfrm>
            <a:off x="6058894" y="2719533"/>
            <a:ext cx="3217572" cy="51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</a:t>
            </a:r>
            <a:endParaRPr lang="en-US" sz="975" dirty="0">
              <a:solidFill>
                <a:schemeClr val="tx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9E3F3AB-AA46-4F59-B7DD-91F9BF47AD6E}"/>
              </a:ext>
            </a:extLst>
          </p:cNvPr>
          <p:cNvSpPr/>
          <p:nvPr/>
        </p:nvSpPr>
        <p:spPr>
          <a:xfrm>
            <a:off x="6058894" y="3636564"/>
            <a:ext cx="3217572" cy="51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</a:t>
            </a:r>
            <a:endParaRPr lang="en-US" sz="975" dirty="0">
              <a:solidFill>
                <a:schemeClr val="tx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76AF71-F7A6-41DD-ADD8-161A1E7F6215}"/>
              </a:ext>
            </a:extLst>
          </p:cNvPr>
          <p:cNvSpPr/>
          <p:nvPr/>
        </p:nvSpPr>
        <p:spPr>
          <a:xfrm>
            <a:off x="6058894" y="4616670"/>
            <a:ext cx="3217572" cy="51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</a:t>
            </a:r>
            <a:endParaRPr lang="en-US" sz="975" dirty="0">
              <a:solidFill>
                <a:schemeClr val="tx2">
                  <a:lumMod val="50000"/>
                </a:schemeClr>
              </a:solidFill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110273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778933C-BC2D-3FA0-C52E-6DA0E13EA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75" r="9375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35FF462-18DE-4B9A-835B-4BF7119D1FEE}"/>
              </a:ext>
            </a:extLst>
          </p:cNvPr>
          <p:cNvSpPr/>
          <p:nvPr/>
        </p:nvSpPr>
        <p:spPr>
          <a:xfrm>
            <a:off x="1" y="2842241"/>
            <a:ext cx="540612" cy="11735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DAF02-FC86-4966-825B-7459B3255B22}"/>
              </a:ext>
            </a:extLst>
          </p:cNvPr>
          <p:cNvSpPr/>
          <p:nvPr/>
        </p:nvSpPr>
        <p:spPr>
          <a:xfrm>
            <a:off x="9365387" y="2842241"/>
            <a:ext cx="540612" cy="11735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6C61A-9FC8-4EBE-AA85-4A64A0AA78BE}"/>
              </a:ext>
            </a:extLst>
          </p:cNvPr>
          <p:cNvSpPr txBox="1"/>
          <p:nvPr/>
        </p:nvSpPr>
        <p:spPr>
          <a:xfrm>
            <a:off x="736140" y="2842241"/>
            <a:ext cx="8433719" cy="553998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Indonesian Best Business Transformation</a:t>
            </a:r>
            <a:endParaRPr lang="id-ID" sz="30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44213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>
            <a:extLst>
              <a:ext uri="{FF2B5EF4-FFF2-40B4-BE49-F238E27FC236}">
                <a16:creationId xmlns:a16="http://schemas.microsoft.com/office/drawing/2014/main" id="{BB8C8A15-ADF8-45FC-BCD2-51E482E6CE58}"/>
              </a:ext>
            </a:extLst>
          </p:cNvPr>
          <p:cNvSpPr/>
          <p:nvPr/>
        </p:nvSpPr>
        <p:spPr>
          <a:xfrm>
            <a:off x="4433403" y="2262140"/>
            <a:ext cx="729406" cy="729406"/>
          </a:xfrm>
          <a:prstGeom prst="fram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63" dirty="0">
                <a:solidFill>
                  <a:schemeClr val="accent5"/>
                </a:solidFill>
              </a:rPr>
              <a:t>01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65323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D5A74-3BB9-430F-B300-C0DD0366169C}"/>
              </a:ext>
            </a:extLst>
          </p:cNvPr>
          <p:cNvSpPr txBox="1"/>
          <p:nvPr/>
        </p:nvSpPr>
        <p:spPr>
          <a:xfrm>
            <a:off x="2884201" y="1250496"/>
            <a:ext cx="4137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THE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BOOKS STORE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0580FF-EA45-4060-8FEA-26A71FC0D5A4}"/>
              </a:ext>
            </a:extLst>
          </p:cNvPr>
          <p:cNvSpPr txBox="1"/>
          <p:nvPr/>
        </p:nvSpPr>
        <p:spPr>
          <a:xfrm>
            <a:off x="3800283" y="1037937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29CEB6-C5A5-43C7-BBD6-A2A2DF26AAF3}"/>
              </a:ext>
            </a:extLst>
          </p:cNvPr>
          <p:cNvSpPr txBox="1"/>
          <p:nvPr/>
        </p:nvSpPr>
        <p:spPr>
          <a:xfrm>
            <a:off x="5400366" y="2224133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SUBTITLE</a:t>
            </a:r>
            <a:endParaRPr lang="en-US" sz="1300" b="1" dirty="0">
              <a:solidFill>
                <a:schemeClr val="accent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A0B9AEDF-A33E-4916-9A26-767ADCFCB5EB}"/>
              </a:ext>
            </a:extLst>
          </p:cNvPr>
          <p:cNvSpPr txBox="1"/>
          <p:nvPr/>
        </p:nvSpPr>
        <p:spPr>
          <a:xfrm>
            <a:off x="5446806" y="3447767"/>
            <a:ext cx="861709" cy="229935"/>
          </a:xfrm>
          <a:prstGeom prst="round1Rect">
            <a:avLst>
              <a:gd name="adj" fmla="val 50000"/>
            </a:avLst>
          </a:prstGeom>
          <a:solidFill>
            <a:schemeClr val="accent4"/>
          </a:solidFill>
          <a:effectLst>
            <a:outerShdw blurRad="1206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894" dirty="0">
                <a:solidFill>
                  <a:schemeClr val="bg1"/>
                </a:solidFill>
              </a:rPr>
              <a:t>VIEW MORE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5C955E-7E5D-4926-A0A6-B75B372CF874}"/>
              </a:ext>
            </a:extLst>
          </p:cNvPr>
          <p:cNvSpPr/>
          <p:nvPr/>
        </p:nvSpPr>
        <p:spPr>
          <a:xfrm>
            <a:off x="5400372" y="2510993"/>
            <a:ext cx="4137875" cy="744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Sed Ut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Perspiciatis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Unde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Omnis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Natus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Errorolup</a:t>
            </a:r>
            <a:r>
              <a:rPr lang="id-ID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Tatem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Accusantium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Doloremque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Laudantium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Reperiam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Eaque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Ipsa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Ab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Illo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Inventore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Veritatis Et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Omnislaudantium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Reperiam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29D12385-49B2-4F02-8A38-F4C175C24866}"/>
              </a:ext>
            </a:extLst>
          </p:cNvPr>
          <p:cNvSpPr/>
          <p:nvPr/>
        </p:nvSpPr>
        <p:spPr>
          <a:xfrm>
            <a:off x="4433403" y="3879287"/>
            <a:ext cx="729406" cy="729406"/>
          </a:xfrm>
          <a:prstGeom prst="fram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63" dirty="0">
                <a:solidFill>
                  <a:schemeClr val="accent5"/>
                </a:solidFill>
              </a:rPr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5DBD19-35D3-4DDC-842C-6D5E913F1542}"/>
              </a:ext>
            </a:extLst>
          </p:cNvPr>
          <p:cNvSpPr txBox="1"/>
          <p:nvPr/>
        </p:nvSpPr>
        <p:spPr>
          <a:xfrm>
            <a:off x="5400366" y="3833064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SUBTITLE</a:t>
            </a:r>
            <a:endParaRPr lang="en-US" sz="1300" b="1" dirty="0">
              <a:solidFill>
                <a:schemeClr val="accent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BC4A07D3-5A0C-49DD-9F63-684BD144A4BD}"/>
              </a:ext>
            </a:extLst>
          </p:cNvPr>
          <p:cNvSpPr txBox="1"/>
          <p:nvPr/>
        </p:nvSpPr>
        <p:spPr>
          <a:xfrm>
            <a:off x="5519037" y="5057785"/>
            <a:ext cx="861709" cy="229935"/>
          </a:xfrm>
          <a:prstGeom prst="round1Rect">
            <a:avLst>
              <a:gd name="adj" fmla="val 50000"/>
            </a:avLst>
          </a:prstGeom>
          <a:solidFill>
            <a:schemeClr val="accent4"/>
          </a:solidFill>
          <a:effectLst>
            <a:outerShdw blurRad="1206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894" dirty="0">
                <a:solidFill>
                  <a:schemeClr val="bg1"/>
                </a:solidFill>
              </a:rPr>
              <a:t>VIEW MORE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0DD514-B3FF-4F8E-B751-ADFB4F51ACF9}"/>
              </a:ext>
            </a:extLst>
          </p:cNvPr>
          <p:cNvSpPr/>
          <p:nvPr/>
        </p:nvSpPr>
        <p:spPr>
          <a:xfrm>
            <a:off x="5417267" y="4108139"/>
            <a:ext cx="4137875" cy="744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Sed Ut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Perspiciatis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Unde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Omnis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Iste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Natus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Errorolup</a:t>
            </a:r>
            <a:r>
              <a:rPr lang="id-ID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Tatem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Accusantium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Doloremque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Laudantium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Reperiam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Eaque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Ipsa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Ab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Illo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Inventore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Veritatis Et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Omnislaudantium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Reperiam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465A7F-2323-4924-82CB-B8F5B0223A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033401658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CC9785C-4EF2-46C0-A843-BBE9812F59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C5E055-C67A-4415-B4AE-2AD74AB75846}"/>
              </a:ext>
            </a:extLst>
          </p:cNvPr>
          <p:cNvSpPr/>
          <p:nvPr/>
        </p:nvSpPr>
        <p:spPr>
          <a:xfrm>
            <a:off x="3633994" y="4473788"/>
            <a:ext cx="2638010" cy="1268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3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27B122-97AB-4FCD-B8B7-6DC31D7059AB}"/>
              </a:ext>
            </a:extLst>
          </p:cNvPr>
          <p:cNvSpPr/>
          <p:nvPr/>
        </p:nvSpPr>
        <p:spPr>
          <a:xfrm>
            <a:off x="6455471" y="4473788"/>
            <a:ext cx="2638010" cy="12684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3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CB9A7C-DEBE-4C48-9845-47795BB8D7B1}"/>
              </a:ext>
            </a:extLst>
          </p:cNvPr>
          <p:cNvSpPr/>
          <p:nvPr/>
        </p:nvSpPr>
        <p:spPr>
          <a:xfrm>
            <a:off x="812518" y="4473788"/>
            <a:ext cx="2638010" cy="126848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63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C964B3-A2AC-408D-8E5E-EA810702F0EF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585C33-6D2B-4F0B-AB2E-D28D69FEE55B}"/>
              </a:ext>
            </a:extLst>
          </p:cNvPr>
          <p:cNvSpPr txBox="1"/>
          <p:nvPr/>
        </p:nvSpPr>
        <p:spPr>
          <a:xfrm>
            <a:off x="3068513" y="1157001"/>
            <a:ext cx="3768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GREAT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BOOKS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496DFB-0142-422D-B660-6B32E732043F}"/>
              </a:ext>
            </a:extLst>
          </p:cNvPr>
          <p:cNvSpPr txBox="1"/>
          <p:nvPr/>
        </p:nvSpPr>
        <p:spPr>
          <a:xfrm>
            <a:off x="3800283" y="944438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5B0C47-6838-4CF9-B043-7CD74E984DC5}"/>
              </a:ext>
            </a:extLst>
          </p:cNvPr>
          <p:cNvSpPr/>
          <p:nvPr/>
        </p:nvSpPr>
        <p:spPr>
          <a:xfrm>
            <a:off x="990201" y="4927556"/>
            <a:ext cx="2282644" cy="62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1D55D7-C631-41AB-BA56-63481B23F35D}"/>
              </a:ext>
            </a:extLst>
          </p:cNvPr>
          <p:cNvSpPr/>
          <p:nvPr/>
        </p:nvSpPr>
        <p:spPr>
          <a:xfrm>
            <a:off x="3819747" y="4965906"/>
            <a:ext cx="2282644" cy="62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650653-CA77-497D-8C8C-B59D006AC99A}"/>
              </a:ext>
            </a:extLst>
          </p:cNvPr>
          <p:cNvSpPr/>
          <p:nvPr/>
        </p:nvSpPr>
        <p:spPr>
          <a:xfrm>
            <a:off x="6633154" y="4965906"/>
            <a:ext cx="2282644" cy="62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D68D29-5145-46A8-BF45-A9F56F9F5E27}"/>
              </a:ext>
            </a:extLst>
          </p:cNvPr>
          <p:cNvSpPr txBox="1"/>
          <p:nvPr/>
        </p:nvSpPr>
        <p:spPr>
          <a:xfrm>
            <a:off x="1070934" y="4652476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READERS</a:t>
            </a:r>
            <a:endParaRPr lang="en-US" sz="13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392CF6-42F6-4A4C-B580-2F3AC9950B2B}"/>
              </a:ext>
            </a:extLst>
          </p:cNvPr>
          <p:cNvSpPr txBox="1"/>
          <p:nvPr/>
        </p:nvSpPr>
        <p:spPr>
          <a:xfrm>
            <a:off x="3892409" y="4641097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BUYERS</a:t>
            </a:r>
            <a:endParaRPr lang="en-US" sz="13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DBAD3C-23FE-4AC6-A382-14CE0115B668}"/>
              </a:ext>
            </a:extLst>
          </p:cNvPr>
          <p:cNvSpPr txBox="1"/>
          <p:nvPr/>
        </p:nvSpPr>
        <p:spPr>
          <a:xfrm>
            <a:off x="6713887" y="4655177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300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WRITERS</a:t>
            </a:r>
            <a:endParaRPr lang="en-US" sz="1300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351300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22D338-4A32-44C2-9BE4-EC29DD3CCAF4}"/>
              </a:ext>
            </a:extLst>
          </p:cNvPr>
          <p:cNvSpPr txBox="1"/>
          <p:nvPr/>
        </p:nvSpPr>
        <p:spPr>
          <a:xfrm>
            <a:off x="559694" y="1448140"/>
            <a:ext cx="46038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GREAT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PRINTING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5A31D3-DE52-4BD9-B2E2-6DEF7B8D1D33}"/>
              </a:ext>
            </a:extLst>
          </p:cNvPr>
          <p:cNvSpPr txBox="1"/>
          <p:nvPr/>
        </p:nvSpPr>
        <p:spPr>
          <a:xfrm>
            <a:off x="559698" y="1235580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986E91-48C2-44A1-A583-0B6B53F8A2C5}"/>
              </a:ext>
            </a:extLst>
          </p:cNvPr>
          <p:cNvSpPr/>
          <p:nvPr/>
        </p:nvSpPr>
        <p:spPr>
          <a:xfrm>
            <a:off x="559696" y="2434037"/>
            <a:ext cx="4914263" cy="853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138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E4295A-C907-4E57-89EC-ACACB59FDFBE}"/>
              </a:ext>
            </a:extLst>
          </p:cNvPr>
          <p:cNvSpPr txBox="1"/>
          <p:nvPr/>
        </p:nvSpPr>
        <p:spPr>
          <a:xfrm>
            <a:off x="559694" y="2093306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TITLE HERE</a:t>
            </a:r>
            <a:endParaRPr lang="en-US" sz="1300" b="1" dirty="0">
              <a:solidFill>
                <a:schemeClr val="accent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5FB21D-B54A-4250-BA77-992D6F2EEEC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17554A-52B8-4144-B26D-6E46C57EA3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2271242360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A551EA6-A441-407E-A63C-357D74A512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2A9A245-0C89-41A7-A0C6-38D79D379F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88D77B-191E-4EF9-8FF0-C4A34DE658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82D3B-8252-45AE-80B8-F80E45D9689B}"/>
              </a:ext>
            </a:extLst>
          </p:cNvPr>
          <p:cNvSpPr/>
          <p:nvPr/>
        </p:nvSpPr>
        <p:spPr>
          <a:xfrm>
            <a:off x="2339358" y="4348418"/>
            <a:ext cx="3222399" cy="8358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7DB20C-D685-479D-94AC-6205DBE01B43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3CC6D-4765-484E-A0D1-F2E6DA2E7DCB}"/>
              </a:ext>
            </a:extLst>
          </p:cNvPr>
          <p:cNvSpPr/>
          <p:nvPr/>
        </p:nvSpPr>
        <p:spPr>
          <a:xfrm>
            <a:off x="6514484" y="1196917"/>
            <a:ext cx="3091868" cy="51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9C675-323D-4DAA-A4CF-A7AF072C6D56}"/>
              </a:ext>
            </a:extLst>
          </p:cNvPr>
          <p:cNvSpPr txBox="1"/>
          <p:nvPr/>
        </p:nvSpPr>
        <p:spPr>
          <a:xfrm>
            <a:off x="6514483" y="921840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TITLE HERE</a:t>
            </a:r>
            <a:endParaRPr lang="en-US" sz="1300" b="1" dirty="0">
              <a:solidFill>
                <a:schemeClr val="accent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30C6EE-B7C3-49FA-8872-867FFD96A45C}"/>
              </a:ext>
            </a:extLst>
          </p:cNvPr>
          <p:cNvSpPr/>
          <p:nvPr/>
        </p:nvSpPr>
        <p:spPr>
          <a:xfrm rot="16200000">
            <a:off x="6985133" y="3090208"/>
            <a:ext cx="3464407" cy="1172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1625" b="1" i="1" dirty="0">
                <a:solidFill>
                  <a:schemeClr val="accent5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“ You can trevel to the world without pay  with read many of books which released ”</a:t>
            </a:r>
            <a:endParaRPr lang="en-US" sz="1625" b="1" i="1" dirty="0">
              <a:solidFill>
                <a:schemeClr val="accent5"/>
              </a:solidFill>
              <a:latin typeface="Montserrat" panose="00000500000000000000" pitchFamily="50" charset="0"/>
              <a:cs typeface="Segoe UI Light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7A8BDA-BE33-4AC7-BFC7-13988053AA35}"/>
              </a:ext>
            </a:extLst>
          </p:cNvPr>
          <p:cNvSpPr txBox="1"/>
          <p:nvPr/>
        </p:nvSpPr>
        <p:spPr>
          <a:xfrm>
            <a:off x="2208955" y="4465767"/>
            <a:ext cx="3238150" cy="6155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r">
              <a:lnSpc>
                <a:spcPts val="2438"/>
              </a:lnSpc>
            </a:pPr>
            <a:r>
              <a:rPr lang="id-ID" sz="2275" b="1" dirty="0">
                <a:solidFill>
                  <a:schemeClr val="bg1"/>
                </a:solidFill>
                <a:latin typeface="Montserrat SemiBold" panose="00000700000000000000" pitchFamily="50" charset="0"/>
                <a:ea typeface="Pacifico" panose="02000000000000000000" pitchFamily="2" charset="0"/>
                <a:cs typeface="Open Sans Extrabold" panose="020B0906030804020204" pitchFamily="34" charset="0"/>
              </a:rPr>
              <a:t>THE MOST</a:t>
            </a:r>
          </a:p>
          <a:p>
            <a:pPr algn="r">
              <a:lnSpc>
                <a:spcPts val="2438"/>
              </a:lnSpc>
            </a:pPr>
            <a:r>
              <a:rPr lang="id-ID" sz="2275" b="1" dirty="0">
                <a:solidFill>
                  <a:schemeClr val="bg1"/>
                </a:solidFill>
                <a:latin typeface="Montserrat SemiBold" panose="00000700000000000000" pitchFamily="50" charset="0"/>
                <a:ea typeface="Pacifico" panose="02000000000000000000" pitchFamily="2" charset="0"/>
                <a:cs typeface="Open Sans Extrabold" panose="020B0906030804020204" pitchFamily="34" charset="0"/>
              </a:rPr>
              <a:t>POPULAR BOOKS</a:t>
            </a:r>
            <a:endParaRPr lang="en-US" sz="2275" b="1" dirty="0">
              <a:solidFill>
                <a:schemeClr val="bg1"/>
              </a:solidFill>
              <a:latin typeface="Montserrat SemiBold" panose="00000700000000000000" pitchFamily="50" charset="0"/>
              <a:ea typeface="Pacifico" panose="02000000000000000000" pitchFamily="2" charset="0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50380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4ECA5B6-211B-45FD-B9C3-26D9B3B54FF7}"/>
              </a:ext>
            </a:extLst>
          </p:cNvPr>
          <p:cNvSpPr txBox="1"/>
          <p:nvPr/>
        </p:nvSpPr>
        <p:spPr>
          <a:xfrm>
            <a:off x="3068513" y="1156999"/>
            <a:ext cx="3768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THE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NEW STUFF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2FF629-80EA-4A4E-A8B8-9B2948A9ED16}"/>
              </a:ext>
            </a:extLst>
          </p:cNvPr>
          <p:cNvSpPr txBox="1"/>
          <p:nvPr/>
        </p:nvSpPr>
        <p:spPr>
          <a:xfrm>
            <a:off x="3800283" y="944438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bg1"/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79BDC5-2891-4E8F-8D87-B850A245BC2F}"/>
              </a:ext>
            </a:extLst>
          </p:cNvPr>
          <p:cNvSpPr/>
          <p:nvPr/>
        </p:nvSpPr>
        <p:spPr>
          <a:xfrm>
            <a:off x="1126934" y="2260970"/>
            <a:ext cx="1641746" cy="440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705FB7-599A-464B-AFA1-D1D705ABA0F2}"/>
              </a:ext>
            </a:extLst>
          </p:cNvPr>
          <p:cNvSpPr txBox="1"/>
          <p:nvPr/>
        </p:nvSpPr>
        <p:spPr>
          <a:xfrm>
            <a:off x="939124" y="1830849"/>
            <a:ext cx="20017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950" b="1" dirty="0">
                <a:solidFill>
                  <a:schemeClr val="accent4"/>
                </a:solidFill>
                <a:latin typeface="Montserrat" panose="00000500000000000000" pitchFamily="50" charset="0"/>
                <a:ea typeface="Roboto Medium" panose="02000000000000000000" pitchFamily="2" charset="0"/>
                <a:cs typeface="Poppins Light" panose="00000400000000000000" pitchFamily="50" charset="0"/>
              </a:rPr>
              <a:t>$ 14.00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F898090-4813-4CE4-BB69-584D637B8EF4}"/>
              </a:ext>
            </a:extLst>
          </p:cNvPr>
          <p:cNvSpPr/>
          <p:nvPr/>
        </p:nvSpPr>
        <p:spPr>
          <a:xfrm>
            <a:off x="4087477" y="2257018"/>
            <a:ext cx="1641746" cy="440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21E14A-223B-4B09-B4D5-118221755572}"/>
              </a:ext>
            </a:extLst>
          </p:cNvPr>
          <p:cNvSpPr txBox="1"/>
          <p:nvPr/>
        </p:nvSpPr>
        <p:spPr>
          <a:xfrm>
            <a:off x="3899670" y="1826899"/>
            <a:ext cx="20017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950" b="1" dirty="0">
                <a:solidFill>
                  <a:schemeClr val="accent4"/>
                </a:solidFill>
                <a:latin typeface="Montserrat" panose="00000500000000000000" pitchFamily="50" charset="0"/>
                <a:ea typeface="Roboto Medium" panose="02000000000000000000" pitchFamily="2" charset="0"/>
                <a:cs typeface="Poppins Light" panose="00000400000000000000" pitchFamily="50" charset="0"/>
              </a:rPr>
              <a:t>$ 24.00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5162B1-8E39-42CE-9F92-F2722F4D635E}"/>
              </a:ext>
            </a:extLst>
          </p:cNvPr>
          <p:cNvSpPr/>
          <p:nvPr/>
        </p:nvSpPr>
        <p:spPr>
          <a:xfrm>
            <a:off x="7152963" y="2257018"/>
            <a:ext cx="1641746" cy="440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bg1"/>
                </a:solidFill>
                <a:cs typeface="Segoe UI Light" panose="020B0502040204020203" pitchFamily="34" charset="0"/>
              </a:rPr>
              <a:t>A wonderful serenity has taken possession of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EAFAE3-4644-49A6-8682-D72709380979}"/>
              </a:ext>
            </a:extLst>
          </p:cNvPr>
          <p:cNvSpPr txBox="1"/>
          <p:nvPr/>
        </p:nvSpPr>
        <p:spPr>
          <a:xfrm>
            <a:off x="6965153" y="1826899"/>
            <a:ext cx="2001725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950" b="1" dirty="0">
                <a:solidFill>
                  <a:schemeClr val="accent4"/>
                </a:solidFill>
                <a:latin typeface="Montserrat" panose="00000500000000000000" pitchFamily="50" charset="0"/>
                <a:ea typeface="Roboto Medium" panose="02000000000000000000" pitchFamily="2" charset="0"/>
                <a:cs typeface="Poppins Light" panose="00000400000000000000" pitchFamily="50" charset="0"/>
              </a:rPr>
              <a:t>$ 45.00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7057F1-307A-4A30-9D11-DD14B262F6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CD9D3B4-63CB-431F-A937-F28D3C6E48A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8BFC0BB-29C8-4380-9C1A-7A3CD439EF6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82980932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F712C-FC13-7402-194D-D9B41A119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Daftar </a:t>
            </a:r>
            <a:r>
              <a:rPr lang="en-US" dirty="0" err="1"/>
              <a:t>isi</a:t>
            </a:r>
            <a:endParaRPr lang="en-ID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15532-AD4D-9C2E-C150-6A4301D88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96721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7984A0B-65BD-4F47-84DA-3D0376829380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19D1FF-F086-408F-9EE6-531B74B70118}"/>
              </a:ext>
            </a:extLst>
          </p:cNvPr>
          <p:cNvSpPr txBox="1"/>
          <p:nvPr/>
        </p:nvSpPr>
        <p:spPr>
          <a:xfrm>
            <a:off x="5554043" y="1712106"/>
            <a:ext cx="3768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READERS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BF50A7-D722-4AD2-B324-D70E9DE0AE33}"/>
              </a:ext>
            </a:extLst>
          </p:cNvPr>
          <p:cNvSpPr txBox="1"/>
          <p:nvPr/>
        </p:nvSpPr>
        <p:spPr>
          <a:xfrm>
            <a:off x="5554043" y="1499545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B9D1A-9EFC-4303-AB91-7BDF74DE9B85}"/>
              </a:ext>
            </a:extLst>
          </p:cNvPr>
          <p:cNvSpPr txBox="1"/>
          <p:nvPr/>
        </p:nvSpPr>
        <p:spPr>
          <a:xfrm>
            <a:off x="5554043" y="2332622"/>
            <a:ext cx="1442976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575" b="1" dirty="0">
                <a:solidFill>
                  <a:schemeClr val="accent5"/>
                </a:solidFill>
                <a:latin typeface="Montserrat SemiBold" panose="00000700000000000000" pitchFamily="50" charset="0"/>
              </a:rPr>
              <a:t>4,1</a:t>
            </a:r>
            <a:r>
              <a:rPr lang="en-US" sz="3575" b="1" dirty="0">
                <a:solidFill>
                  <a:schemeClr val="accent5"/>
                </a:solidFill>
                <a:latin typeface="Montserrat SemiBold" panose="00000700000000000000" pitchFamily="50" charset="0"/>
              </a:rPr>
              <a:t>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0C319B-0A2A-4D1E-B20E-D2DBEDB781A4}"/>
              </a:ext>
            </a:extLst>
          </p:cNvPr>
          <p:cNvSpPr txBox="1"/>
          <p:nvPr/>
        </p:nvSpPr>
        <p:spPr>
          <a:xfrm>
            <a:off x="5554048" y="2885970"/>
            <a:ext cx="3509175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Proin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Fusce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Ipsvulputate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Luctus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Praesent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Interdum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Orci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Suspendisse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</a:t>
            </a:r>
            <a:endParaRPr lang="en-US" sz="975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770AE5-80D5-4BC5-8AA5-CF6713611640}"/>
              </a:ext>
            </a:extLst>
          </p:cNvPr>
          <p:cNvSpPr txBox="1"/>
          <p:nvPr/>
        </p:nvSpPr>
        <p:spPr>
          <a:xfrm>
            <a:off x="5554044" y="3825863"/>
            <a:ext cx="1619384" cy="642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3575" b="1" dirty="0">
                <a:solidFill>
                  <a:schemeClr val="accent2"/>
                </a:solidFill>
                <a:latin typeface="Montserrat SemiBold" panose="00000700000000000000" pitchFamily="50" charset="0"/>
              </a:rPr>
              <a:t>76,2</a:t>
            </a:r>
            <a:r>
              <a:rPr lang="en-US" sz="3575" b="1" dirty="0">
                <a:solidFill>
                  <a:schemeClr val="accent2"/>
                </a:solidFill>
                <a:latin typeface="Montserrat SemiBold" panose="00000700000000000000" pitchFamily="50" charset="0"/>
              </a:rPr>
              <a:t>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C743D-8358-4C32-A91F-65E752DCAAD8}"/>
              </a:ext>
            </a:extLst>
          </p:cNvPr>
          <p:cNvSpPr txBox="1"/>
          <p:nvPr/>
        </p:nvSpPr>
        <p:spPr>
          <a:xfrm>
            <a:off x="5554048" y="4379210"/>
            <a:ext cx="3509175" cy="744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Proin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Quis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Quam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Fusce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Porttitor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Ipsvulputate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Luctus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Praesent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Vitae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Interdum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Orci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975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Suspendisse</a:t>
            </a:r>
            <a:r>
              <a:rPr lang="en-US" sz="975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Dui</a:t>
            </a:r>
            <a:endParaRPr lang="en-US" sz="975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A6F725A-8324-40A5-8469-C581CCA749E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4DAD9-F5FE-43A5-A291-37AEE8B0A1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D328653-B25B-446A-8A74-9B7E2AD1050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1924630829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E0ACE-4524-41C6-B8DF-0AC61F47D88C}"/>
              </a:ext>
            </a:extLst>
          </p:cNvPr>
          <p:cNvSpPr txBox="1"/>
          <p:nvPr/>
        </p:nvSpPr>
        <p:spPr>
          <a:xfrm>
            <a:off x="3068513" y="1444640"/>
            <a:ext cx="3768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GREAT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COVER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1CB01C-811E-4042-A450-B2512B9E6B0C}"/>
              </a:ext>
            </a:extLst>
          </p:cNvPr>
          <p:cNvSpPr txBox="1"/>
          <p:nvPr/>
        </p:nvSpPr>
        <p:spPr>
          <a:xfrm>
            <a:off x="3800283" y="123207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CA38A6-798B-4061-B54B-15CB6155997D}"/>
              </a:ext>
            </a:extLst>
          </p:cNvPr>
          <p:cNvSpPr txBox="1"/>
          <p:nvPr/>
        </p:nvSpPr>
        <p:spPr>
          <a:xfrm>
            <a:off x="592792" y="2431360"/>
            <a:ext cx="212117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63" b="1" dirty="0">
                <a:solidFill>
                  <a:schemeClr val="accent5"/>
                </a:solidFill>
                <a:latin typeface="Montserrat SemiBold" panose="00000700000000000000" pitchFamily="50" charset="0"/>
              </a:rPr>
              <a:t>TITLE HERE</a:t>
            </a:r>
            <a:endParaRPr lang="en-US" sz="1463" b="1" dirty="0">
              <a:solidFill>
                <a:schemeClr val="accent5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AD50F4-404E-497E-9D63-6151E3B1C15C}"/>
              </a:ext>
            </a:extLst>
          </p:cNvPr>
          <p:cNvSpPr/>
          <p:nvPr/>
        </p:nvSpPr>
        <p:spPr>
          <a:xfrm>
            <a:off x="592792" y="2718939"/>
            <a:ext cx="2442932" cy="51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79C76A-084C-4FA2-8AEF-0EC99F42907F}"/>
              </a:ext>
            </a:extLst>
          </p:cNvPr>
          <p:cNvSpPr txBox="1"/>
          <p:nvPr/>
        </p:nvSpPr>
        <p:spPr>
          <a:xfrm>
            <a:off x="625580" y="3870040"/>
            <a:ext cx="212117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63" b="1" dirty="0">
                <a:solidFill>
                  <a:schemeClr val="accent5"/>
                </a:solidFill>
                <a:latin typeface="Montserrat SemiBold" panose="00000700000000000000" pitchFamily="50" charset="0"/>
              </a:rPr>
              <a:t>TITLE HERE</a:t>
            </a:r>
            <a:endParaRPr lang="en-US" sz="1463" b="1" dirty="0">
              <a:solidFill>
                <a:schemeClr val="accent5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0387A5-2C05-4428-AF09-F35DD5D8B82F}"/>
              </a:ext>
            </a:extLst>
          </p:cNvPr>
          <p:cNvSpPr/>
          <p:nvPr/>
        </p:nvSpPr>
        <p:spPr>
          <a:xfrm>
            <a:off x="625581" y="4157619"/>
            <a:ext cx="2442932" cy="51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08D119A-AB25-4AA2-9CBD-0BB68CCFCEA2}"/>
              </a:ext>
            </a:extLst>
          </p:cNvPr>
          <p:cNvSpPr/>
          <p:nvPr/>
        </p:nvSpPr>
        <p:spPr>
          <a:xfrm>
            <a:off x="690887" y="3410014"/>
            <a:ext cx="753815" cy="196823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39700" dist="38100" dir="10800000" sx="103000" sy="10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94" dirty="0">
                <a:latin typeface="Montserrat SemiBold" panose="00000700000000000000" pitchFamily="50" charset="0"/>
              </a:rPr>
              <a:t>More info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3704795-1AF4-4641-8DB1-B9324AE21ABD}"/>
              </a:ext>
            </a:extLst>
          </p:cNvPr>
          <p:cNvSpPr/>
          <p:nvPr/>
        </p:nvSpPr>
        <p:spPr>
          <a:xfrm>
            <a:off x="690887" y="4837285"/>
            <a:ext cx="753815" cy="196823"/>
          </a:xfrm>
          <a:prstGeom prst="roundRect">
            <a:avLst/>
          </a:prstGeom>
          <a:solidFill>
            <a:schemeClr val="accent5"/>
          </a:solidFill>
          <a:ln>
            <a:noFill/>
          </a:ln>
          <a:effectLst>
            <a:outerShdw blurRad="139700" dist="38100" dir="10800000" sx="103000" sy="103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894" dirty="0">
                <a:latin typeface="Montserrat SemiBold" panose="00000700000000000000" pitchFamily="50" charset="0"/>
              </a:rPr>
              <a:t>More info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779DE9-1718-494F-8630-0E0B8A85C2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A5110C6-0028-44C0-9A3B-EBFEB2664F2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3942067784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0F5A12-9173-4BF0-A448-049F14AB4DBC}"/>
              </a:ext>
            </a:extLst>
          </p:cNvPr>
          <p:cNvSpPr txBox="1"/>
          <p:nvPr/>
        </p:nvSpPr>
        <p:spPr>
          <a:xfrm>
            <a:off x="5746790" y="2031763"/>
            <a:ext cx="3768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THE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LIBRARY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B0E4F6-1AA5-4B3C-AFEF-24FA12A0F25B}"/>
              </a:ext>
            </a:extLst>
          </p:cNvPr>
          <p:cNvSpPr txBox="1"/>
          <p:nvPr/>
        </p:nvSpPr>
        <p:spPr>
          <a:xfrm>
            <a:off x="5746789" y="1819200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4" dirty="0">
                <a:solidFill>
                  <a:schemeClr val="bg1"/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27F4D9-AB1B-438D-B7C0-A753E7B82A13}"/>
              </a:ext>
            </a:extLst>
          </p:cNvPr>
          <p:cNvSpPr/>
          <p:nvPr/>
        </p:nvSpPr>
        <p:spPr>
          <a:xfrm>
            <a:off x="5746788" y="3110740"/>
            <a:ext cx="3840496" cy="1190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</a:t>
            </a:r>
            <a:r>
              <a:rPr lang="id-ID" sz="975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.</a:t>
            </a:r>
            <a:endParaRPr lang="en-US" sz="975" dirty="0">
              <a:solidFill>
                <a:schemeClr val="bg1"/>
              </a:solidFill>
              <a:latin typeface="Montserrat" panose="00000500000000000000" pitchFamily="50" charset="0"/>
              <a:cs typeface="Segoe UI Light" panose="020B050204020402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FC65B6-AE3B-434A-8C44-B838610FC88E}"/>
              </a:ext>
            </a:extLst>
          </p:cNvPr>
          <p:cNvSpPr/>
          <p:nvPr/>
        </p:nvSpPr>
        <p:spPr>
          <a:xfrm>
            <a:off x="5776222" y="2761107"/>
            <a:ext cx="1752711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" panose="00000500000000000000" pitchFamily="50" charset="0"/>
                <a:cs typeface="Segoe UI" panose="020B0502040204020203" pitchFamily="34" charset="0"/>
              </a:rPr>
              <a:t>Our Store</a:t>
            </a:r>
            <a:endParaRPr lang="en-US" sz="1300" b="1" dirty="0">
              <a:solidFill>
                <a:schemeClr val="accent4"/>
              </a:solidFill>
              <a:latin typeface="Montserrat" panose="00000500000000000000" pitchFamily="50" charset="0"/>
              <a:cs typeface="Segoe UI" panose="020B050204020402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D2C676-03E2-4811-A37A-CAF9AAF3F996}"/>
              </a:ext>
            </a:extLst>
          </p:cNvPr>
          <p:cNvSpPr/>
          <p:nvPr/>
        </p:nvSpPr>
        <p:spPr>
          <a:xfrm>
            <a:off x="6126781" y="4472080"/>
            <a:ext cx="1155255" cy="28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138" dirty="0">
                <a:solidFill>
                  <a:schemeClr val="bg1"/>
                </a:solidFill>
                <a:latin typeface="Montserrat" panose="00000500000000000000" pitchFamily="50" charset="0"/>
                <a:cs typeface="Poppins Light" panose="00000400000000000000" pitchFamily="50" charset="0"/>
              </a:rPr>
              <a:t>Our Contact</a:t>
            </a:r>
            <a:endParaRPr lang="en-US" sz="1138" dirty="0">
              <a:solidFill>
                <a:schemeClr val="bg1"/>
              </a:solidFill>
              <a:latin typeface="Montserrat" panose="000005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F1F9402-20FE-46FE-B8BF-5A00D97591A4}"/>
              </a:ext>
            </a:extLst>
          </p:cNvPr>
          <p:cNvSpPr/>
          <p:nvPr/>
        </p:nvSpPr>
        <p:spPr>
          <a:xfrm>
            <a:off x="7793656" y="4477619"/>
            <a:ext cx="1793632" cy="28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138" dirty="0">
                <a:solidFill>
                  <a:schemeClr val="bg1"/>
                </a:solidFill>
                <a:latin typeface="Montserrat" panose="00000500000000000000" pitchFamily="50" charset="0"/>
                <a:cs typeface="Poppins Light" panose="00000400000000000000" pitchFamily="50" charset="0"/>
              </a:rPr>
              <a:t>Our location</a:t>
            </a:r>
            <a:endParaRPr lang="en-US" sz="1138" dirty="0">
              <a:solidFill>
                <a:schemeClr val="bg1"/>
              </a:solidFill>
              <a:latin typeface="Montserrat" panose="00000500000000000000" pitchFamily="50" charset="0"/>
              <a:cs typeface="Poppins Light" panose="00000400000000000000" pitchFamily="50" charset="0"/>
            </a:endParaRPr>
          </a:p>
        </p:txBody>
      </p:sp>
      <p:sp>
        <p:nvSpPr>
          <p:cNvPr id="20" name="Freeform 31">
            <a:extLst>
              <a:ext uri="{FF2B5EF4-FFF2-40B4-BE49-F238E27FC236}">
                <a16:creationId xmlns:a16="http://schemas.microsoft.com/office/drawing/2014/main" id="{E799CEB5-9DA6-4926-9DB2-21FCC05DE7C8}"/>
              </a:ext>
            </a:extLst>
          </p:cNvPr>
          <p:cNvSpPr>
            <a:spLocks/>
          </p:cNvSpPr>
          <p:nvPr/>
        </p:nvSpPr>
        <p:spPr bwMode="auto">
          <a:xfrm rot="1231947">
            <a:off x="5859843" y="4467593"/>
            <a:ext cx="238784" cy="238784"/>
          </a:xfrm>
          <a:custGeom>
            <a:avLst/>
            <a:gdLst/>
            <a:ahLst/>
            <a:cxnLst>
              <a:cxn ang="0">
                <a:pos x="253" y="201"/>
              </a:cxn>
              <a:cxn ang="0">
                <a:pos x="250" y="212"/>
              </a:cxn>
              <a:cxn ang="0">
                <a:pos x="214" y="246"/>
              </a:cxn>
              <a:cxn ang="0">
                <a:pos x="208" y="252"/>
              </a:cxn>
              <a:cxn ang="0">
                <a:pos x="201" y="254"/>
              </a:cxn>
              <a:cxn ang="0">
                <a:pos x="199" y="254"/>
              </a:cxn>
              <a:cxn ang="0">
                <a:pos x="195" y="254"/>
              </a:cxn>
              <a:cxn ang="0">
                <a:pos x="179" y="252"/>
              </a:cxn>
              <a:cxn ang="0">
                <a:pos x="150" y="245"/>
              </a:cxn>
              <a:cxn ang="0">
                <a:pos x="134" y="236"/>
              </a:cxn>
              <a:cxn ang="0">
                <a:pos x="114" y="223"/>
              </a:cxn>
              <a:cxn ang="0">
                <a:pos x="69" y="187"/>
              </a:cxn>
              <a:cxn ang="0">
                <a:pos x="52" y="169"/>
              </a:cxn>
              <a:cxn ang="0">
                <a:pos x="38" y="150"/>
              </a:cxn>
              <a:cxn ang="0">
                <a:pos x="18" y="120"/>
              </a:cxn>
              <a:cxn ang="0">
                <a:pos x="11" y="105"/>
              </a:cxn>
              <a:cxn ang="0">
                <a:pos x="7" y="92"/>
              </a:cxn>
              <a:cxn ang="0">
                <a:pos x="1" y="72"/>
              </a:cxn>
              <a:cxn ang="0">
                <a:pos x="0" y="60"/>
              </a:cxn>
              <a:cxn ang="0">
                <a:pos x="1" y="54"/>
              </a:cxn>
              <a:cxn ang="0">
                <a:pos x="3" y="47"/>
              </a:cxn>
              <a:cxn ang="0">
                <a:pos x="43" y="5"/>
              </a:cxn>
              <a:cxn ang="0">
                <a:pos x="47" y="2"/>
              </a:cxn>
              <a:cxn ang="0">
                <a:pos x="52" y="0"/>
              </a:cxn>
              <a:cxn ang="0">
                <a:pos x="58" y="4"/>
              </a:cxn>
              <a:cxn ang="0">
                <a:pos x="63" y="7"/>
              </a:cxn>
              <a:cxn ang="0">
                <a:pos x="92" y="62"/>
              </a:cxn>
              <a:cxn ang="0">
                <a:pos x="92" y="72"/>
              </a:cxn>
              <a:cxn ang="0">
                <a:pos x="90" y="76"/>
              </a:cxn>
              <a:cxn ang="0">
                <a:pos x="76" y="94"/>
              </a:cxn>
              <a:cxn ang="0">
                <a:pos x="74" y="96"/>
              </a:cxn>
              <a:cxn ang="0">
                <a:pos x="74" y="98"/>
              </a:cxn>
              <a:cxn ang="0">
                <a:pos x="79" y="110"/>
              </a:cxn>
              <a:cxn ang="0">
                <a:pos x="88" y="125"/>
              </a:cxn>
              <a:cxn ang="0">
                <a:pos x="96" y="136"/>
              </a:cxn>
              <a:cxn ang="0">
                <a:pos x="108" y="147"/>
              </a:cxn>
              <a:cxn ang="0">
                <a:pos x="128" y="167"/>
              </a:cxn>
              <a:cxn ang="0">
                <a:pos x="145" y="176"/>
              </a:cxn>
              <a:cxn ang="0">
                <a:pos x="154" y="181"/>
              </a:cxn>
              <a:cxn ang="0">
                <a:pos x="157" y="181"/>
              </a:cxn>
              <a:cxn ang="0">
                <a:pos x="159" y="181"/>
              </a:cxn>
              <a:cxn ang="0">
                <a:pos x="177" y="165"/>
              </a:cxn>
              <a:cxn ang="0">
                <a:pos x="181" y="161"/>
              </a:cxn>
              <a:cxn ang="0">
                <a:pos x="188" y="159"/>
              </a:cxn>
              <a:cxn ang="0">
                <a:pos x="195" y="161"/>
              </a:cxn>
              <a:cxn ang="0">
                <a:pos x="248" y="192"/>
              </a:cxn>
              <a:cxn ang="0">
                <a:pos x="253" y="201"/>
              </a:cxn>
            </a:cxnLst>
            <a:rect l="0" t="0" r="r" b="b"/>
            <a:pathLst>
              <a:path w="253" h="254">
                <a:moveTo>
                  <a:pt x="253" y="201"/>
                </a:moveTo>
                <a:lnTo>
                  <a:pt x="253" y="201"/>
                </a:lnTo>
                <a:lnTo>
                  <a:pt x="253" y="207"/>
                </a:lnTo>
                <a:lnTo>
                  <a:pt x="250" y="212"/>
                </a:lnTo>
                <a:lnTo>
                  <a:pt x="214" y="246"/>
                </a:lnTo>
                <a:lnTo>
                  <a:pt x="214" y="246"/>
                </a:lnTo>
                <a:lnTo>
                  <a:pt x="208" y="252"/>
                </a:lnTo>
                <a:lnTo>
                  <a:pt x="208" y="252"/>
                </a:lnTo>
                <a:lnTo>
                  <a:pt x="201" y="254"/>
                </a:lnTo>
                <a:lnTo>
                  <a:pt x="201" y="254"/>
                </a:lnTo>
                <a:lnTo>
                  <a:pt x="199" y="254"/>
                </a:lnTo>
                <a:lnTo>
                  <a:pt x="199" y="254"/>
                </a:lnTo>
                <a:lnTo>
                  <a:pt x="195" y="254"/>
                </a:lnTo>
                <a:lnTo>
                  <a:pt x="195" y="254"/>
                </a:lnTo>
                <a:lnTo>
                  <a:pt x="179" y="252"/>
                </a:lnTo>
                <a:lnTo>
                  <a:pt x="179" y="252"/>
                </a:lnTo>
                <a:lnTo>
                  <a:pt x="166" y="250"/>
                </a:lnTo>
                <a:lnTo>
                  <a:pt x="150" y="245"/>
                </a:lnTo>
                <a:lnTo>
                  <a:pt x="150" y="245"/>
                </a:lnTo>
                <a:lnTo>
                  <a:pt x="134" y="236"/>
                </a:lnTo>
                <a:lnTo>
                  <a:pt x="114" y="223"/>
                </a:lnTo>
                <a:lnTo>
                  <a:pt x="114" y="223"/>
                </a:lnTo>
                <a:lnTo>
                  <a:pt x="92" y="207"/>
                </a:lnTo>
                <a:lnTo>
                  <a:pt x="69" y="187"/>
                </a:lnTo>
                <a:lnTo>
                  <a:pt x="69" y="187"/>
                </a:lnTo>
                <a:lnTo>
                  <a:pt x="52" y="169"/>
                </a:lnTo>
                <a:lnTo>
                  <a:pt x="38" y="150"/>
                </a:lnTo>
                <a:lnTo>
                  <a:pt x="38" y="150"/>
                </a:lnTo>
                <a:lnTo>
                  <a:pt x="27" y="134"/>
                </a:lnTo>
                <a:lnTo>
                  <a:pt x="18" y="120"/>
                </a:lnTo>
                <a:lnTo>
                  <a:pt x="18" y="120"/>
                </a:lnTo>
                <a:lnTo>
                  <a:pt x="11" y="105"/>
                </a:lnTo>
                <a:lnTo>
                  <a:pt x="7" y="92"/>
                </a:lnTo>
                <a:lnTo>
                  <a:pt x="7" y="92"/>
                </a:lnTo>
                <a:lnTo>
                  <a:pt x="1" y="72"/>
                </a:lnTo>
                <a:lnTo>
                  <a:pt x="1" y="72"/>
                </a:lnTo>
                <a:lnTo>
                  <a:pt x="0" y="60"/>
                </a:lnTo>
                <a:lnTo>
                  <a:pt x="0" y="60"/>
                </a:lnTo>
                <a:lnTo>
                  <a:pt x="1" y="54"/>
                </a:lnTo>
                <a:lnTo>
                  <a:pt x="1" y="54"/>
                </a:lnTo>
                <a:lnTo>
                  <a:pt x="3" y="47"/>
                </a:lnTo>
                <a:lnTo>
                  <a:pt x="3" y="47"/>
                </a:lnTo>
                <a:lnTo>
                  <a:pt x="7" y="40"/>
                </a:lnTo>
                <a:lnTo>
                  <a:pt x="43" y="5"/>
                </a:lnTo>
                <a:lnTo>
                  <a:pt x="43" y="5"/>
                </a:lnTo>
                <a:lnTo>
                  <a:pt x="47" y="2"/>
                </a:lnTo>
                <a:lnTo>
                  <a:pt x="52" y="0"/>
                </a:lnTo>
                <a:lnTo>
                  <a:pt x="52" y="0"/>
                </a:lnTo>
                <a:lnTo>
                  <a:pt x="56" y="2"/>
                </a:lnTo>
                <a:lnTo>
                  <a:pt x="58" y="4"/>
                </a:lnTo>
                <a:lnTo>
                  <a:pt x="58" y="4"/>
                </a:lnTo>
                <a:lnTo>
                  <a:pt x="63" y="7"/>
                </a:lnTo>
                <a:lnTo>
                  <a:pt x="92" y="62"/>
                </a:lnTo>
                <a:lnTo>
                  <a:pt x="92" y="62"/>
                </a:lnTo>
                <a:lnTo>
                  <a:pt x="92" y="67"/>
                </a:lnTo>
                <a:lnTo>
                  <a:pt x="92" y="72"/>
                </a:lnTo>
                <a:lnTo>
                  <a:pt x="92" y="72"/>
                </a:lnTo>
                <a:lnTo>
                  <a:pt x="90" y="76"/>
                </a:lnTo>
                <a:lnTo>
                  <a:pt x="88" y="80"/>
                </a:lnTo>
                <a:lnTo>
                  <a:pt x="76" y="94"/>
                </a:lnTo>
                <a:lnTo>
                  <a:pt x="76" y="94"/>
                </a:lnTo>
                <a:lnTo>
                  <a:pt x="74" y="96"/>
                </a:lnTo>
                <a:lnTo>
                  <a:pt x="74" y="96"/>
                </a:lnTo>
                <a:lnTo>
                  <a:pt x="74" y="98"/>
                </a:lnTo>
                <a:lnTo>
                  <a:pt x="74" y="98"/>
                </a:lnTo>
                <a:lnTo>
                  <a:pt x="79" y="110"/>
                </a:lnTo>
                <a:lnTo>
                  <a:pt x="79" y="110"/>
                </a:lnTo>
                <a:lnTo>
                  <a:pt x="88" y="125"/>
                </a:lnTo>
                <a:lnTo>
                  <a:pt x="88" y="125"/>
                </a:lnTo>
                <a:lnTo>
                  <a:pt x="96" y="136"/>
                </a:lnTo>
                <a:lnTo>
                  <a:pt x="108" y="147"/>
                </a:lnTo>
                <a:lnTo>
                  <a:pt x="108" y="147"/>
                </a:lnTo>
                <a:lnTo>
                  <a:pt x="119" y="158"/>
                </a:lnTo>
                <a:lnTo>
                  <a:pt x="128" y="167"/>
                </a:lnTo>
                <a:lnTo>
                  <a:pt x="128" y="167"/>
                </a:lnTo>
                <a:lnTo>
                  <a:pt x="145" y="176"/>
                </a:lnTo>
                <a:lnTo>
                  <a:pt x="145" y="176"/>
                </a:lnTo>
                <a:lnTo>
                  <a:pt x="154" y="181"/>
                </a:lnTo>
                <a:lnTo>
                  <a:pt x="157" y="181"/>
                </a:lnTo>
                <a:lnTo>
                  <a:pt x="157" y="181"/>
                </a:lnTo>
                <a:lnTo>
                  <a:pt x="159" y="181"/>
                </a:lnTo>
                <a:lnTo>
                  <a:pt x="159" y="181"/>
                </a:lnTo>
                <a:lnTo>
                  <a:pt x="161" y="179"/>
                </a:lnTo>
                <a:lnTo>
                  <a:pt x="177" y="165"/>
                </a:lnTo>
                <a:lnTo>
                  <a:pt x="177" y="165"/>
                </a:lnTo>
                <a:lnTo>
                  <a:pt x="181" y="161"/>
                </a:lnTo>
                <a:lnTo>
                  <a:pt x="188" y="159"/>
                </a:lnTo>
                <a:lnTo>
                  <a:pt x="188" y="159"/>
                </a:lnTo>
                <a:lnTo>
                  <a:pt x="195" y="161"/>
                </a:lnTo>
                <a:lnTo>
                  <a:pt x="195" y="161"/>
                </a:lnTo>
                <a:lnTo>
                  <a:pt x="248" y="192"/>
                </a:lnTo>
                <a:lnTo>
                  <a:pt x="248" y="192"/>
                </a:lnTo>
                <a:lnTo>
                  <a:pt x="252" y="196"/>
                </a:lnTo>
                <a:lnTo>
                  <a:pt x="253" y="201"/>
                </a:lnTo>
                <a:lnTo>
                  <a:pt x="253" y="20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 dirty="0"/>
          </a:p>
        </p:txBody>
      </p:sp>
      <p:sp>
        <p:nvSpPr>
          <p:cNvPr id="21" name="Freeform 99">
            <a:extLst>
              <a:ext uri="{FF2B5EF4-FFF2-40B4-BE49-F238E27FC236}">
                <a16:creationId xmlns:a16="http://schemas.microsoft.com/office/drawing/2014/main" id="{DFC66FB2-7F22-41ED-A0AD-88E13589BC28}"/>
              </a:ext>
            </a:extLst>
          </p:cNvPr>
          <p:cNvSpPr>
            <a:spLocks noEditPoints="1"/>
          </p:cNvSpPr>
          <p:nvPr/>
        </p:nvSpPr>
        <p:spPr bwMode="auto">
          <a:xfrm>
            <a:off x="7577133" y="4477614"/>
            <a:ext cx="160674" cy="255765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60" y="7"/>
              </a:cxn>
              <a:cxn ang="0">
                <a:pos x="29" y="27"/>
              </a:cxn>
              <a:cxn ang="0">
                <a:pos x="7" y="59"/>
              </a:cxn>
              <a:cxn ang="0">
                <a:pos x="0" y="98"/>
              </a:cxn>
              <a:cxn ang="0">
                <a:pos x="0" y="116"/>
              </a:cxn>
              <a:cxn ang="0">
                <a:pos x="9" y="154"/>
              </a:cxn>
              <a:cxn ang="0">
                <a:pos x="31" y="208"/>
              </a:cxn>
              <a:cxn ang="0">
                <a:pos x="67" y="270"/>
              </a:cxn>
              <a:cxn ang="0">
                <a:pos x="98" y="311"/>
              </a:cxn>
              <a:cxn ang="0">
                <a:pos x="112" y="291"/>
              </a:cxn>
              <a:cxn ang="0">
                <a:pos x="147" y="241"/>
              </a:cxn>
              <a:cxn ang="0">
                <a:pos x="180" y="172"/>
              </a:cxn>
              <a:cxn ang="0">
                <a:pos x="190" y="134"/>
              </a:cxn>
              <a:cxn ang="0">
                <a:pos x="196" y="98"/>
              </a:cxn>
              <a:cxn ang="0">
                <a:pos x="194" y="78"/>
              </a:cxn>
              <a:cxn ang="0">
                <a:pos x="178" y="41"/>
              </a:cxn>
              <a:cxn ang="0">
                <a:pos x="152" y="16"/>
              </a:cxn>
              <a:cxn ang="0">
                <a:pos x="118" y="1"/>
              </a:cxn>
              <a:cxn ang="0">
                <a:pos x="98" y="0"/>
              </a:cxn>
              <a:cxn ang="0">
                <a:pos x="98" y="157"/>
              </a:cxn>
              <a:cxn ang="0">
                <a:pos x="74" y="152"/>
              </a:cxn>
              <a:cxn ang="0">
                <a:pos x="54" y="139"/>
              </a:cxn>
              <a:cxn ang="0">
                <a:pos x="42" y="119"/>
              </a:cxn>
              <a:cxn ang="0">
                <a:pos x="38" y="98"/>
              </a:cxn>
              <a:cxn ang="0">
                <a:pos x="38" y="85"/>
              </a:cxn>
              <a:cxn ang="0">
                <a:pos x="47" y="63"/>
              </a:cxn>
              <a:cxn ang="0">
                <a:pos x="64" y="47"/>
              </a:cxn>
              <a:cxn ang="0">
                <a:pos x="85" y="38"/>
              </a:cxn>
              <a:cxn ang="0">
                <a:pos x="98" y="36"/>
              </a:cxn>
              <a:cxn ang="0">
                <a:pos x="122" y="41"/>
              </a:cxn>
              <a:cxn ang="0">
                <a:pos x="140" y="54"/>
              </a:cxn>
              <a:cxn ang="0">
                <a:pos x="152" y="74"/>
              </a:cxn>
              <a:cxn ang="0">
                <a:pos x="158" y="98"/>
              </a:cxn>
              <a:cxn ang="0">
                <a:pos x="156" y="108"/>
              </a:cxn>
              <a:cxn ang="0">
                <a:pos x="147" y="130"/>
              </a:cxn>
              <a:cxn ang="0">
                <a:pos x="131" y="146"/>
              </a:cxn>
              <a:cxn ang="0">
                <a:pos x="109" y="156"/>
              </a:cxn>
              <a:cxn ang="0">
                <a:pos x="98" y="157"/>
              </a:cxn>
              <a:cxn ang="0">
                <a:pos x="60" y="98"/>
              </a:cxn>
              <a:cxn ang="0">
                <a:pos x="62" y="112"/>
              </a:cxn>
              <a:cxn ang="0">
                <a:pos x="71" y="123"/>
              </a:cxn>
              <a:cxn ang="0">
                <a:pos x="83" y="132"/>
              </a:cxn>
              <a:cxn ang="0">
                <a:pos x="98" y="134"/>
              </a:cxn>
              <a:cxn ang="0">
                <a:pos x="105" y="134"/>
              </a:cxn>
              <a:cxn ang="0">
                <a:pos x="118" y="128"/>
              </a:cxn>
              <a:cxn ang="0">
                <a:pos x="129" y="117"/>
              </a:cxn>
              <a:cxn ang="0">
                <a:pos x="134" y="105"/>
              </a:cxn>
              <a:cxn ang="0">
                <a:pos x="136" y="98"/>
              </a:cxn>
              <a:cxn ang="0">
                <a:pos x="132" y="81"/>
              </a:cxn>
              <a:cxn ang="0">
                <a:pos x="125" y="70"/>
              </a:cxn>
              <a:cxn ang="0">
                <a:pos x="112" y="61"/>
              </a:cxn>
              <a:cxn ang="0">
                <a:pos x="98" y="59"/>
              </a:cxn>
              <a:cxn ang="0">
                <a:pos x="89" y="59"/>
              </a:cxn>
              <a:cxn ang="0">
                <a:pos x="76" y="65"/>
              </a:cxn>
              <a:cxn ang="0">
                <a:pos x="65" y="76"/>
              </a:cxn>
              <a:cxn ang="0">
                <a:pos x="60" y="88"/>
              </a:cxn>
              <a:cxn ang="0">
                <a:pos x="60" y="98"/>
              </a:cxn>
            </a:cxnLst>
            <a:rect l="0" t="0" r="r" b="b"/>
            <a:pathLst>
              <a:path w="196" h="311">
                <a:moveTo>
                  <a:pt x="98" y="0"/>
                </a:moveTo>
                <a:lnTo>
                  <a:pt x="98" y="0"/>
                </a:lnTo>
                <a:lnTo>
                  <a:pt x="78" y="1"/>
                </a:lnTo>
                <a:lnTo>
                  <a:pt x="60" y="7"/>
                </a:lnTo>
                <a:lnTo>
                  <a:pt x="44" y="16"/>
                </a:lnTo>
                <a:lnTo>
                  <a:pt x="29" y="27"/>
                </a:lnTo>
                <a:lnTo>
                  <a:pt x="16" y="41"/>
                </a:lnTo>
                <a:lnTo>
                  <a:pt x="7" y="59"/>
                </a:lnTo>
                <a:lnTo>
                  <a:pt x="2" y="78"/>
                </a:lnTo>
                <a:lnTo>
                  <a:pt x="0" y="98"/>
                </a:lnTo>
                <a:lnTo>
                  <a:pt x="0" y="98"/>
                </a:lnTo>
                <a:lnTo>
                  <a:pt x="0" y="116"/>
                </a:lnTo>
                <a:lnTo>
                  <a:pt x="4" y="134"/>
                </a:lnTo>
                <a:lnTo>
                  <a:pt x="9" y="154"/>
                </a:lnTo>
                <a:lnTo>
                  <a:pt x="15" y="172"/>
                </a:lnTo>
                <a:lnTo>
                  <a:pt x="31" y="208"/>
                </a:lnTo>
                <a:lnTo>
                  <a:pt x="49" y="241"/>
                </a:lnTo>
                <a:lnTo>
                  <a:pt x="67" y="270"/>
                </a:lnTo>
                <a:lnTo>
                  <a:pt x="82" y="291"/>
                </a:lnTo>
                <a:lnTo>
                  <a:pt x="98" y="311"/>
                </a:lnTo>
                <a:lnTo>
                  <a:pt x="98" y="311"/>
                </a:lnTo>
                <a:lnTo>
                  <a:pt x="112" y="291"/>
                </a:lnTo>
                <a:lnTo>
                  <a:pt x="129" y="270"/>
                </a:lnTo>
                <a:lnTo>
                  <a:pt x="147" y="241"/>
                </a:lnTo>
                <a:lnTo>
                  <a:pt x="165" y="208"/>
                </a:lnTo>
                <a:lnTo>
                  <a:pt x="180" y="172"/>
                </a:lnTo>
                <a:lnTo>
                  <a:pt x="187" y="154"/>
                </a:lnTo>
                <a:lnTo>
                  <a:pt x="190" y="134"/>
                </a:lnTo>
                <a:lnTo>
                  <a:pt x="194" y="116"/>
                </a:lnTo>
                <a:lnTo>
                  <a:pt x="196" y="98"/>
                </a:lnTo>
                <a:lnTo>
                  <a:pt x="196" y="98"/>
                </a:lnTo>
                <a:lnTo>
                  <a:pt x="194" y="78"/>
                </a:lnTo>
                <a:lnTo>
                  <a:pt x="187" y="59"/>
                </a:lnTo>
                <a:lnTo>
                  <a:pt x="178" y="41"/>
                </a:lnTo>
                <a:lnTo>
                  <a:pt x="167" y="27"/>
                </a:lnTo>
                <a:lnTo>
                  <a:pt x="152" y="16"/>
                </a:lnTo>
                <a:lnTo>
                  <a:pt x="136" y="7"/>
                </a:lnTo>
                <a:lnTo>
                  <a:pt x="118" y="1"/>
                </a:lnTo>
                <a:lnTo>
                  <a:pt x="98" y="0"/>
                </a:lnTo>
                <a:lnTo>
                  <a:pt x="98" y="0"/>
                </a:lnTo>
                <a:close/>
                <a:moveTo>
                  <a:pt x="98" y="157"/>
                </a:moveTo>
                <a:lnTo>
                  <a:pt x="98" y="157"/>
                </a:lnTo>
                <a:lnTo>
                  <a:pt x="85" y="156"/>
                </a:lnTo>
                <a:lnTo>
                  <a:pt x="74" y="152"/>
                </a:lnTo>
                <a:lnTo>
                  <a:pt x="64" y="146"/>
                </a:lnTo>
                <a:lnTo>
                  <a:pt x="54" y="139"/>
                </a:lnTo>
                <a:lnTo>
                  <a:pt x="47" y="130"/>
                </a:lnTo>
                <a:lnTo>
                  <a:pt x="42" y="119"/>
                </a:lnTo>
                <a:lnTo>
                  <a:pt x="38" y="108"/>
                </a:lnTo>
                <a:lnTo>
                  <a:pt x="38" y="98"/>
                </a:lnTo>
                <a:lnTo>
                  <a:pt x="38" y="98"/>
                </a:lnTo>
                <a:lnTo>
                  <a:pt x="38" y="85"/>
                </a:lnTo>
                <a:lnTo>
                  <a:pt x="42" y="74"/>
                </a:lnTo>
                <a:lnTo>
                  <a:pt x="47" y="63"/>
                </a:lnTo>
                <a:lnTo>
                  <a:pt x="54" y="54"/>
                </a:lnTo>
                <a:lnTo>
                  <a:pt x="64" y="47"/>
                </a:lnTo>
                <a:lnTo>
                  <a:pt x="74" y="41"/>
                </a:lnTo>
                <a:lnTo>
                  <a:pt x="85" y="38"/>
                </a:lnTo>
                <a:lnTo>
                  <a:pt x="98" y="36"/>
                </a:lnTo>
                <a:lnTo>
                  <a:pt x="98" y="36"/>
                </a:lnTo>
                <a:lnTo>
                  <a:pt x="109" y="38"/>
                </a:lnTo>
                <a:lnTo>
                  <a:pt x="122" y="41"/>
                </a:lnTo>
                <a:lnTo>
                  <a:pt x="131" y="47"/>
                </a:lnTo>
                <a:lnTo>
                  <a:pt x="140" y="54"/>
                </a:lnTo>
                <a:lnTo>
                  <a:pt x="147" y="63"/>
                </a:lnTo>
                <a:lnTo>
                  <a:pt x="152" y="74"/>
                </a:lnTo>
                <a:lnTo>
                  <a:pt x="156" y="85"/>
                </a:lnTo>
                <a:lnTo>
                  <a:pt x="158" y="98"/>
                </a:lnTo>
                <a:lnTo>
                  <a:pt x="158" y="98"/>
                </a:lnTo>
                <a:lnTo>
                  <a:pt x="156" y="108"/>
                </a:lnTo>
                <a:lnTo>
                  <a:pt x="152" y="119"/>
                </a:lnTo>
                <a:lnTo>
                  <a:pt x="147" y="130"/>
                </a:lnTo>
                <a:lnTo>
                  <a:pt x="140" y="139"/>
                </a:lnTo>
                <a:lnTo>
                  <a:pt x="131" y="146"/>
                </a:lnTo>
                <a:lnTo>
                  <a:pt x="122" y="152"/>
                </a:lnTo>
                <a:lnTo>
                  <a:pt x="109" y="156"/>
                </a:lnTo>
                <a:lnTo>
                  <a:pt x="98" y="157"/>
                </a:lnTo>
                <a:lnTo>
                  <a:pt x="98" y="157"/>
                </a:lnTo>
                <a:close/>
                <a:moveTo>
                  <a:pt x="60" y="98"/>
                </a:moveTo>
                <a:lnTo>
                  <a:pt x="60" y="98"/>
                </a:lnTo>
                <a:lnTo>
                  <a:pt x="60" y="105"/>
                </a:lnTo>
                <a:lnTo>
                  <a:pt x="62" y="112"/>
                </a:lnTo>
                <a:lnTo>
                  <a:pt x="65" y="117"/>
                </a:lnTo>
                <a:lnTo>
                  <a:pt x="71" y="123"/>
                </a:lnTo>
                <a:lnTo>
                  <a:pt x="76" y="128"/>
                </a:lnTo>
                <a:lnTo>
                  <a:pt x="83" y="132"/>
                </a:lnTo>
                <a:lnTo>
                  <a:pt x="89" y="134"/>
                </a:lnTo>
                <a:lnTo>
                  <a:pt x="98" y="134"/>
                </a:lnTo>
                <a:lnTo>
                  <a:pt x="98" y="134"/>
                </a:lnTo>
                <a:lnTo>
                  <a:pt x="105" y="134"/>
                </a:lnTo>
                <a:lnTo>
                  <a:pt x="112" y="132"/>
                </a:lnTo>
                <a:lnTo>
                  <a:pt x="118" y="128"/>
                </a:lnTo>
                <a:lnTo>
                  <a:pt x="125" y="123"/>
                </a:lnTo>
                <a:lnTo>
                  <a:pt x="129" y="117"/>
                </a:lnTo>
                <a:lnTo>
                  <a:pt x="132" y="112"/>
                </a:lnTo>
                <a:lnTo>
                  <a:pt x="134" y="105"/>
                </a:lnTo>
                <a:lnTo>
                  <a:pt x="136" y="98"/>
                </a:lnTo>
                <a:lnTo>
                  <a:pt x="136" y="98"/>
                </a:lnTo>
                <a:lnTo>
                  <a:pt x="134" y="88"/>
                </a:lnTo>
                <a:lnTo>
                  <a:pt x="132" y="81"/>
                </a:lnTo>
                <a:lnTo>
                  <a:pt x="129" y="76"/>
                </a:lnTo>
                <a:lnTo>
                  <a:pt x="125" y="70"/>
                </a:lnTo>
                <a:lnTo>
                  <a:pt x="118" y="65"/>
                </a:lnTo>
                <a:lnTo>
                  <a:pt x="112" y="61"/>
                </a:lnTo>
                <a:lnTo>
                  <a:pt x="105" y="59"/>
                </a:lnTo>
                <a:lnTo>
                  <a:pt x="98" y="59"/>
                </a:lnTo>
                <a:lnTo>
                  <a:pt x="98" y="59"/>
                </a:lnTo>
                <a:lnTo>
                  <a:pt x="89" y="59"/>
                </a:lnTo>
                <a:lnTo>
                  <a:pt x="83" y="61"/>
                </a:lnTo>
                <a:lnTo>
                  <a:pt x="76" y="65"/>
                </a:lnTo>
                <a:lnTo>
                  <a:pt x="71" y="70"/>
                </a:lnTo>
                <a:lnTo>
                  <a:pt x="65" y="76"/>
                </a:lnTo>
                <a:lnTo>
                  <a:pt x="62" y="81"/>
                </a:lnTo>
                <a:lnTo>
                  <a:pt x="60" y="88"/>
                </a:lnTo>
                <a:lnTo>
                  <a:pt x="60" y="98"/>
                </a:lnTo>
                <a:lnTo>
                  <a:pt x="60" y="98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F7F2D479-DC92-4F37-954A-C344824B0D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3CE9B1CE-7138-4A50-920C-95BB2BE4394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1B90C544-20EF-4B69-8797-406D9B7A14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2698F76C-671E-4614-8B79-A7D74B54C7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18743437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51DA76-7F6D-41AD-869C-70BD6938CDAE}"/>
              </a:ext>
            </a:extLst>
          </p:cNvPr>
          <p:cNvSpPr/>
          <p:nvPr/>
        </p:nvSpPr>
        <p:spPr>
          <a:xfrm>
            <a:off x="799235" y="2852562"/>
            <a:ext cx="8307531" cy="668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5469E-7840-415C-BC72-6750CE65EAA2}"/>
              </a:ext>
            </a:extLst>
          </p:cNvPr>
          <p:cNvSpPr txBox="1"/>
          <p:nvPr/>
        </p:nvSpPr>
        <p:spPr>
          <a:xfrm>
            <a:off x="2792252" y="1278450"/>
            <a:ext cx="432149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GREAT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DISERTATION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E54A1-DDFD-4DE5-9EDC-9BB164555650}"/>
              </a:ext>
            </a:extLst>
          </p:cNvPr>
          <p:cNvSpPr txBox="1"/>
          <p:nvPr/>
        </p:nvSpPr>
        <p:spPr>
          <a:xfrm>
            <a:off x="3800283" y="1065891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936635-3D10-4701-B949-CD99C14FDC28}"/>
              </a:ext>
            </a:extLst>
          </p:cNvPr>
          <p:cNvSpPr txBox="1"/>
          <p:nvPr/>
        </p:nvSpPr>
        <p:spPr>
          <a:xfrm>
            <a:off x="1063036" y="2974424"/>
            <a:ext cx="7779926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275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Great Template Books Presentation</a:t>
            </a:r>
            <a:endParaRPr lang="en-US" sz="2275" spc="244" dirty="0">
              <a:solidFill>
                <a:schemeClr val="bg1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B009CC-52FC-48D3-A61B-AD2E1ABC59E0}"/>
              </a:ext>
            </a:extLst>
          </p:cNvPr>
          <p:cNvSpPr/>
          <p:nvPr/>
        </p:nvSpPr>
        <p:spPr>
          <a:xfrm>
            <a:off x="1063036" y="1956710"/>
            <a:ext cx="7779926" cy="51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C5B6F2-3F91-4E5A-9621-80F03BC098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51793977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D8FEB3-07BB-4018-9C20-43D620E5F9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51DA76-7F6D-41AD-869C-70BD6938CDAE}"/>
              </a:ext>
            </a:extLst>
          </p:cNvPr>
          <p:cNvSpPr/>
          <p:nvPr/>
        </p:nvSpPr>
        <p:spPr>
          <a:xfrm>
            <a:off x="5352618" y="2053330"/>
            <a:ext cx="2915515" cy="66883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53BFE13-C940-43AE-A7B7-BBF4BE08B020}"/>
              </a:ext>
            </a:extLst>
          </p:cNvPr>
          <p:cNvSpPr/>
          <p:nvPr/>
        </p:nvSpPr>
        <p:spPr>
          <a:xfrm>
            <a:off x="7581471" y="4293435"/>
            <a:ext cx="827374" cy="79934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C5672E-8775-4715-A3D8-FB36903F80F4}"/>
              </a:ext>
            </a:extLst>
          </p:cNvPr>
          <p:cNvSpPr txBox="1"/>
          <p:nvPr/>
        </p:nvSpPr>
        <p:spPr>
          <a:xfrm>
            <a:off x="5457943" y="2150186"/>
            <a:ext cx="263892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Futuristic</a:t>
            </a:r>
            <a:endParaRPr lang="en-US" sz="2600" spc="244" dirty="0">
              <a:solidFill>
                <a:schemeClr val="bg1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9" name="Freeform 53">
            <a:extLst>
              <a:ext uri="{FF2B5EF4-FFF2-40B4-BE49-F238E27FC236}">
                <a16:creationId xmlns:a16="http://schemas.microsoft.com/office/drawing/2014/main" id="{080CF65E-6220-4137-8DB7-0C5F6994BE51}"/>
              </a:ext>
            </a:extLst>
          </p:cNvPr>
          <p:cNvSpPr>
            <a:spLocks noEditPoints="1"/>
          </p:cNvSpPr>
          <p:nvPr/>
        </p:nvSpPr>
        <p:spPr bwMode="auto">
          <a:xfrm>
            <a:off x="7825505" y="4506368"/>
            <a:ext cx="339307" cy="373479"/>
          </a:xfrm>
          <a:custGeom>
            <a:avLst/>
            <a:gdLst/>
            <a:ahLst/>
            <a:cxnLst>
              <a:cxn ang="0">
                <a:pos x="61" y="230"/>
              </a:cxn>
              <a:cxn ang="0">
                <a:pos x="39" y="201"/>
              </a:cxn>
              <a:cxn ang="0">
                <a:pos x="29" y="167"/>
              </a:cxn>
              <a:cxn ang="0">
                <a:pos x="30" y="134"/>
              </a:cxn>
              <a:cxn ang="0">
                <a:pos x="52" y="85"/>
              </a:cxn>
              <a:cxn ang="0">
                <a:pos x="94" y="53"/>
              </a:cxn>
              <a:cxn ang="0">
                <a:pos x="110" y="18"/>
              </a:cxn>
              <a:cxn ang="0">
                <a:pos x="49" y="49"/>
              </a:cxn>
              <a:cxn ang="0">
                <a:pos x="9" y="105"/>
              </a:cxn>
              <a:cxn ang="0">
                <a:pos x="0" y="152"/>
              </a:cxn>
              <a:cxn ang="0">
                <a:pos x="3" y="183"/>
              </a:cxn>
              <a:cxn ang="0">
                <a:pos x="20" y="223"/>
              </a:cxn>
              <a:cxn ang="0">
                <a:pos x="47" y="257"/>
              </a:cxn>
              <a:cxn ang="0">
                <a:pos x="61" y="265"/>
              </a:cxn>
              <a:cxn ang="0">
                <a:pos x="74" y="256"/>
              </a:cxn>
              <a:cxn ang="0">
                <a:pos x="68" y="239"/>
              </a:cxn>
              <a:cxn ang="0">
                <a:pos x="228" y="49"/>
              </a:cxn>
              <a:cxn ang="0">
                <a:pos x="212" y="45"/>
              </a:cxn>
              <a:cxn ang="0">
                <a:pos x="203" y="58"/>
              </a:cxn>
              <a:cxn ang="0">
                <a:pos x="208" y="67"/>
              </a:cxn>
              <a:cxn ang="0">
                <a:pos x="232" y="94"/>
              </a:cxn>
              <a:cxn ang="0">
                <a:pos x="246" y="127"/>
              </a:cxn>
              <a:cxn ang="0">
                <a:pos x="250" y="152"/>
              </a:cxn>
              <a:cxn ang="0">
                <a:pos x="235" y="207"/>
              </a:cxn>
              <a:cxn ang="0">
                <a:pos x="199" y="245"/>
              </a:cxn>
              <a:cxn ang="0">
                <a:pos x="166" y="288"/>
              </a:cxn>
              <a:cxn ang="0">
                <a:pos x="210" y="272"/>
              </a:cxn>
              <a:cxn ang="0">
                <a:pos x="259" y="221"/>
              </a:cxn>
              <a:cxn ang="0">
                <a:pos x="277" y="165"/>
              </a:cxn>
              <a:cxn ang="0">
                <a:pos x="275" y="138"/>
              </a:cxn>
              <a:cxn ang="0">
                <a:pos x="264" y="94"/>
              </a:cxn>
              <a:cxn ang="0">
                <a:pos x="239" y="58"/>
              </a:cxn>
              <a:cxn ang="0">
                <a:pos x="123" y="71"/>
              </a:cxn>
              <a:cxn ang="0">
                <a:pos x="172" y="40"/>
              </a:cxn>
              <a:cxn ang="0">
                <a:pos x="168" y="29"/>
              </a:cxn>
              <a:cxn ang="0">
                <a:pos x="117" y="0"/>
              </a:cxn>
              <a:cxn ang="0">
                <a:pos x="110" y="9"/>
              </a:cxn>
              <a:cxn ang="0">
                <a:pos x="112" y="69"/>
              </a:cxn>
              <a:cxn ang="0">
                <a:pos x="123" y="71"/>
              </a:cxn>
              <a:cxn ang="0">
                <a:pos x="108" y="263"/>
              </a:cxn>
              <a:cxn ang="0">
                <a:pos x="105" y="270"/>
              </a:cxn>
              <a:cxn ang="0">
                <a:pos x="154" y="305"/>
              </a:cxn>
              <a:cxn ang="0">
                <a:pos x="163" y="306"/>
              </a:cxn>
              <a:cxn ang="0">
                <a:pos x="166" y="243"/>
              </a:cxn>
              <a:cxn ang="0">
                <a:pos x="163" y="236"/>
              </a:cxn>
              <a:cxn ang="0">
                <a:pos x="154" y="236"/>
              </a:cxn>
            </a:cxnLst>
            <a:rect l="0" t="0" r="r" b="b"/>
            <a:pathLst>
              <a:path w="277" h="306">
                <a:moveTo>
                  <a:pt x="68" y="239"/>
                </a:moveTo>
                <a:lnTo>
                  <a:pt x="68" y="239"/>
                </a:lnTo>
                <a:lnTo>
                  <a:pt x="61" y="230"/>
                </a:lnTo>
                <a:lnTo>
                  <a:pt x="52" y="223"/>
                </a:lnTo>
                <a:lnTo>
                  <a:pt x="45" y="212"/>
                </a:lnTo>
                <a:lnTo>
                  <a:pt x="39" y="201"/>
                </a:lnTo>
                <a:lnTo>
                  <a:pt x="34" y="190"/>
                </a:lnTo>
                <a:lnTo>
                  <a:pt x="30" y="178"/>
                </a:lnTo>
                <a:lnTo>
                  <a:pt x="29" y="167"/>
                </a:lnTo>
                <a:lnTo>
                  <a:pt x="29" y="152"/>
                </a:lnTo>
                <a:lnTo>
                  <a:pt x="29" y="152"/>
                </a:lnTo>
                <a:lnTo>
                  <a:pt x="30" y="134"/>
                </a:lnTo>
                <a:lnTo>
                  <a:pt x="34" y="116"/>
                </a:lnTo>
                <a:lnTo>
                  <a:pt x="41" y="100"/>
                </a:lnTo>
                <a:lnTo>
                  <a:pt x="52" y="85"/>
                </a:lnTo>
                <a:lnTo>
                  <a:pt x="63" y="72"/>
                </a:lnTo>
                <a:lnTo>
                  <a:pt x="78" y="62"/>
                </a:lnTo>
                <a:lnTo>
                  <a:pt x="94" y="53"/>
                </a:lnTo>
                <a:lnTo>
                  <a:pt x="110" y="47"/>
                </a:lnTo>
                <a:lnTo>
                  <a:pt x="110" y="18"/>
                </a:lnTo>
                <a:lnTo>
                  <a:pt x="110" y="18"/>
                </a:lnTo>
                <a:lnTo>
                  <a:pt x="88" y="25"/>
                </a:lnTo>
                <a:lnTo>
                  <a:pt x="67" y="34"/>
                </a:lnTo>
                <a:lnTo>
                  <a:pt x="49" y="49"/>
                </a:lnTo>
                <a:lnTo>
                  <a:pt x="32" y="65"/>
                </a:lnTo>
                <a:lnTo>
                  <a:pt x="20" y="85"/>
                </a:lnTo>
                <a:lnTo>
                  <a:pt x="9" y="105"/>
                </a:lnTo>
                <a:lnTo>
                  <a:pt x="3" y="129"/>
                </a:lnTo>
                <a:lnTo>
                  <a:pt x="1" y="141"/>
                </a:lnTo>
                <a:lnTo>
                  <a:pt x="0" y="152"/>
                </a:lnTo>
                <a:lnTo>
                  <a:pt x="0" y="152"/>
                </a:lnTo>
                <a:lnTo>
                  <a:pt x="1" y="169"/>
                </a:lnTo>
                <a:lnTo>
                  <a:pt x="3" y="183"/>
                </a:lnTo>
                <a:lnTo>
                  <a:pt x="7" y="198"/>
                </a:lnTo>
                <a:lnTo>
                  <a:pt x="12" y="210"/>
                </a:lnTo>
                <a:lnTo>
                  <a:pt x="20" y="223"/>
                </a:lnTo>
                <a:lnTo>
                  <a:pt x="29" y="236"/>
                </a:lnTo>
                <a:lnTo>
                  <a:pt x="38" y="247"/>
                </a:lnTo>
                <a:lnTo>
                  <a:pt x="47" y="257"/>
                </a:lnTo>
                <a:lnTo>
                  <a:pt x="47" y="257"/>
                </a:lnTo>
                <a:lnTo>
                  <a:pt x="56" y="263"/>
                </a:lnTo>
                <a:lnTo>
                  <a:pt x="61" y="265"/>
                </a:lnTo>
                <a:lnTo>
                  <a:pt x="68" y="263"/>
                </a:lnTo>
                <a:lnTo>
                  <a:pt x="72" y="259"/>
                </a:lnTo>
                <a:lnTo>
                  <a:pt x="74" y="256"/>
                </a:lnTo>
                <a:lnTo>
                  <a:pt x="76" y="250"/>
                </a:lnTo>
                <a:lnTo>
                  <a:pt x="74" y="245"/>
                </a:lnTo>
                <a:lnTo>
                  <a:pt x="68" y="239"/>
                </a:lnTo>
                <a:lnTo>
                  <a:pt x="68" y="239"/>
                </a:lnTo>
                <a:close/>
                <a:moveTo>
                  <a:pt x="228" y="49"/>
                </a:moveTo>
                <a:lnTo>
                  <a:pt x="228" y="49"/>
                </a:lnTo>
                <a:lnTo>
                  <a:pt x="223" y="45"/>
                </a:lnTo>
                <a:lnTo>
                  <a:pt x="217" y="45"/>
                </a:lnTo>
                <a:lnTo>
                  <a:pt x="212" y="45"/>
                </a:lnTo>
                <a:lnTo>
                  <a:pt x="208" y="49"/>
                </a:lnTo>
                <a:lnTo>
                  <a:pt x="204" y="53"/>
                </a:lnTo>
                <a:lnTo>
                  <a:pt x="203" y="58"/>
                </a:lnTo>
                <a:lnTo>
                  <a:pt x="204" y="62"/>
                </a:lnTo>
                <a:lnTo>
                  <a:pt x="208" y="67"/>
                </a:lnTo>
                <a:lnTo>
                  <a:pt x="208" y="67"/>
                </a:lnTo>
                <a:lnTo>
                  <a:pt x="217" y="74"/>
                </a:lnTo>
                <a:lnTo>
                  <a:pt x="224" y="83"/>
                </a:lnTo>
                <a:lnTo>
                  <a:pt x="232" y="94"/>
                </a:lnTo>
                <a:lnTo>
                  <a:pt x="237" y="105"/>
                </a:lnTo>
                <a:lnTo>
                  <a:pt x="243" y="116"/>
                </a:lnTo>
                <a:lnTo>
                  <a:pt x="246" y="127"/>
                </a:lnTo>
                <a:lnTo>
                  <a:pt x="248" y="140"/>
                </a:lnTo>
                <a:lnTo>
                  <a:pt x="250" y="152"/>
                </a:lnTo>
                <a:lnTo>
                  <a:pt x="250" y="152"/>
                </a:lnTo>
                <a:lnTo>
                  <a:pt x="248" y="172"/>
                </a:lnTo>
                <a:lnTo>
                  <a:pt x="243" y="190"/>
                </a:lnTo>
                <a:lnTo>
                  <a:pt x="235" y="207"/>
                </a:lnTo>
                <a:lnTo>
                  <a:pt x="226" y="221"/>
                </a:lnTo>
                <a:lnTo>
                  <a:pt x="214" y="234"/>
                </a:lnTo>
                <a:lnTo>
                  <a:pt x="199" y="245"/>
                </a:lnTo>
                <a:lnTo>
                  <a:pt x="183" y="254"/>
                </a:lnTo>
                <a:lnTo>
                  <a:pt x="166" y="259"/>
                </a:lnTo>
                <a:lnTo>
                  <a:pt x="166" y="288"/>
                </a:lnTo>
                <a:lnTo>
                  <a:pt x="166" y="288"/>
                </a:lnTo>
                <a:lnTo>
                  <a:pt x="188" y="281"/>
                </a:lnTo>
                <a:lnTo>
                  <a:pt x="210" y="272"/>
                </a:lnTo>
                <a:lnTo>
                  <a:pt x="228" y="257"/>
                </a:lnTo>
                <a:lnTo>
                  <a:pt x="244" y="241"/>
                </a:lnTo>
                <a:lnTo>
                  <a:pt x="259" y="221"/>
                </a:lnTo>
                <a:lnTo>
                  <a:pt x="268" y="201"/>
                </a:lnTo>
                <a:lnTo>
                  <a:pt x="275" y="178"/>
                </a:lnTo>
                <a:lnTo>
                  <a:pt x="277" y="165"/>
                </a:lnTo>
                <a:lnTo>
                  <a:pt x="277" y="152"/>
                </a:lnTo>
                <a:lnTo>
                  <a:pt x="277" y="152"/>
                </a:lnTo>
                <a:lnTo>
                  <a:pt x="275" y="138"/>
                </a:lnTo>
                <a:lnTo>
                  <a:pt x="273" y="123"/>
                </a:lnTo>
                <a:lnTo>
                  <a:pt x="270" y="109"/>
                </a:lnTo>
                <a:lnTo>
                  <a:pt x="264" y="94"/>
                </a:lnTo>
                <a:lnTo>
                  <a:pt x="257" y="82"/>
                </a:lnTo>
                <a:lnTo>
                  <a:pt x="248" y="69"/>
                </a:lnTo>
                <a:lnTo>
                  <a:pt x="239" y="58"/>
                </a:lnTo>
                <a:lnTo>
                  <a:pt x="228" y="49"/>
                </a:lnTo>
                <a:lnTo>
                  <a:pt x="228" y="49"/>
                </a:lnTo>
                <a:close/>
                <a:moveTo>
                  <a:pt x="123" y="71"/>
                </a:moveTo>
                <a:lnTo>
                  <a:pt x="168" y="43"/>
                </a:lnTo>
                <a:lnTo>
                  <a:pt x="168" y="43"/>
                </a:lnTo>
                <a:lnTo>
                  <a:pt x="172" y="40"/>
                </a:lnTo>
                <a:lnTo>
                  <a:pt x="174" y="36"/>
                </a:lnTo>
                <a:lnTo>
                  <a:pt x="172" y="33"/>
                </a:lnTo>
                <a:lnTo>
                  <a:pt x="168" y="29"/>
                </a:lnTo>
                <a:lnTo>
                  <a:pt x="123" y="2"/>
                </a:lnTo>
                <a:lnTo>
                  <a:pt x="123" y="2"/>
                </a:lnTo>
                <a:lnTo>
                  <a:pt x="117" y="0"/>
                </a:lnTo>
                <a:lnTo>
                  <a:pt x="114" y="0"/>
                </a:lnTo>
                <a:lnTo>
                  <a:pt x="112" y="4"/>
                </a:lnTo>
                <a:lnTo>
                  <a:pt x="110" y="9"/>
                </a:lnTo>
                <a:lnTo>
                  <a:pt x="112" y="63"/>
                </a:lnTo>
                <a:lnTo>
                  <a:pt x="112" y="63"/>
                </a:lnTo>
                <a:lnTo>
                  <a:pt x="112" y="69"/>
                </a:lnTo>
                <a:lnTo>
                  <a:pt x="116" y="71"/>
                </a:lnTo>
                <a:lnTo>
                  <a:pt x="119" y="72"/>
                </a:lnTo>
                <a:lnTo>
                  <a:pt x="123" y="71"/>
                </a:lnTo>
                <a:lnTo>
                  <a:pt x="123" y="71"/>
                </a:lnTo>
                <a:close/>
                <a:moveTo>
                  <a:pt x="154" y="236"/>
                </a:moveTo>
                <a:lnTo>
                  <a:pt x="108" y="263"/>
                </a:lnTo>
                <a:lnTo>
                  <a:pt x="108" y="263"/>
                </a:lnTo>
                <a:lnTo>
                  <a:pt x="105" y="266"/>
                </a:lnTo>
                <a:lnTo>
                  <a:pt x="105" y="270"/>
                </a:lnTo>
                <a:lnTo>
                  <a:pt x="105" y="274"/>
                </a:lnTo>
                <a:lnTo>
                  <a:pt x="108" y="277"/>
                </a:lnTo>
                <a:lnTo>
                  <a:pt x="154" y="305"/>
                </a:lnTo>
                <a:lnTo>
                  <a:pt x="154" y="305"/>
                </a:lnTo>
                <a:lnTo>
                  <a:pt x="159" y="306"/>
                </a:lnTo>
                <a:lnTo>
                  <a:pt x="163" y="306"/>
                </a:lnTo>
                <a:lnTo>
                  <a:pt x="165" y="303"/>
                </a:lnTo>
                <a:lnTo>
                  <a:pt x="166" y="297"/>
                </a:lnTo>
                <a:lnTo>
                  <a:pt x="166" y="243"/>
                </a:lnTo>
                <a:lnTo>
                  <a:pt x="166" y="243"/>
                </a:lnTo>
                <a:lnTo>
                  <a:pt x="165" y="237"/>
                </a:lnTo>
                <a:lnTo>
                  <a:pt x="163" y="236"/>
                </a:lnTo>
                <a:lnTo>
                  <a:pt x="159" y="234"/>
                </a:lnTo>
                <a:lnTo>
                  <a:pt x="154" y="236"/>
                </a:lnTo>
                <a:lnTo>
                  <a:pt x="154" y="23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0428C5-60E6-4120-ADF0-04C884C7BECD}"/>
              </a:ext>
            </a:extLst>
          </p:cNvPr>
          <p:cNvSpPr txBox="1"/>
          <p:nvPr/>
        </p:nvSpPr>
        <p:spPr>
          <a:xfrm>
            <a:off x="675880" y="1784879"/>
            <a:ext cx="3768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READ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CORNER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C80D62-3E32-4C7D-88CA-83599BFA236E}"/>
              </a:ext>
            </a:extLst>
          </p:cNvPr>
          <p:cNvSpPr txBox="1"/>
          <p:nvPr/>
        </p:nvSpPr>
        <p:spPr>
          <a:xfrm>
            <a:off x="675883" y="157231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333B62-DA44-4D8A-BDC2-FD64412F61A7}"/>
              </a:ext>
            </a:extLst>
          </p:cNvPr>
          <p:cNvSpPr/>
          <p:nvPr/>
        </p:nvSpPr>
        <p:spPr>
          <a:xfrm>
            <a:off x="1660333" y="2722168"/>
            <a:ext cx="2466109" cy="62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FB64356-E227-41BC-8207-EAAA5132E660}"/>
              </a:ext>
            </a:extLst>
          </p:cNvPr>
          <p:cNvSpPr/>
          <p:nvPr/>
        </p:nvSpPr>
        <p:spPr>
          <a:xfrm>
            <a:off x="774252" y="2610833"/>
            <a:ext cx="729406" cy="72940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41300" dist="38100" dir="13500000" sx="105000" sy="105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63" dirty="0"/>
              <a:t>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D6D007-0316-46F2-8D4B-AA8F175B8E33}"/>
              </a:ext>
            </a:extLst>
          </p:cNvPr>
          <p:cNvSpPr txBox="1"/>
          <p:nvPr/>
        </p:nvSpPr>
        <p:spPr>
          <a:xfrm>
            <a:off x="1660327" y="2451958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SUBTITLE</a:t>
            </a:r>
            <a:endParaRPr lang="en-US" sz="1300" b="1" dirty="0">
              <a:solidFill>
                <a:schemeClr val="accent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7" name="TextBox 19">
            <a:extLst>
              <a:ext uri="{FF2B5EF4-FFF2-40B4-BE49-F238E27FC236}">
                <a16:creationId xmlns:a16="http://schemas.microsoft.com/office/drawing/2014/main" id="{BDA56B5B-6D7C-47C7-8F19-B94A5506FE8B}"/>
              </a:ext>
            </a:extLst>
          </p:cNvPr>
          <p:cNvSpPr txBox="1"/>
          <p:nvPr/>
        </p:nvSpPr>
        <p:spPr>
          <a:xfrm>
            <a:off x="1754222" y="3448794"/>
            <a:ext cx="861709" cy="229935"/>
          </a:xfrm>
          <a:prstGeom prst="rect">
            <a:avLst/>
          </a:prstGeom>
          <a:solidFill>
            <a:schemeClr val="accent4"/>
          </a:solidFill>
          <a:effectLst>
            <a:outerShdw blurRad="241300" dist="38100" dir="13500000" sx="103000" sy="103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894" dirty="0">
                <a:solidFill>
                  <a:schemeClr val="bg1"/>
                </a:solidFill>
              </a:rPr>
              <a:t>VIEW MORE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2AA1FA-DC4C-4D1E-976E-96F66B1960A7}"/>
              </a:ext>
            </a:extLst>
          </p:cNvPr>
          <p:cNvSpPr/>
          <p:nvPr/>
        </p:nvSpPr>
        <p:spPr>
          <a:xfrm>
            <a:off x="1660333" y="4132985"/>
            <a:ext cx="2466109" cy="620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FE3948-E7CB-47AA-9B5F-0C13C3BE6180}"/>
              </a:ext>
            </a:extLst>
          </p:cNvPr>
          <p:cNvSpPr/>
          <p:nvPr/>
        </p:nvSpPr>
        <p:spPr>
          <a:xfrm>
            <a:off x="774252" y="4021652"/>
            <a:ext cx="729406" cy="729406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41300" dist="38100" dir="13500000" sx="105000" sy="105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463" dirty="0"/>
              <a:t>02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1B5AFD-47CD-49E7-B6E9-E587C6BD62AE}"/>
              </a:ext>
            </a:extLst>
          </p:cNvPr>
          <p:cNvSpPr txBox="1"/>
          <p:nvPr/>
        </p:nvSpPr>
        <p:spPr>
          <a:xfrm>
            <a:off x="1660327" y="3862777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SUBTITLE</a:t>
            </a:r>
            <a:endParaRPr lang="en-US" sz="1300" b="1" dirty="0">
              <a:solidFill>
                <a:schemeClr val="accent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F832C709-6752-4C02-930A-60AD9BED9E25}"/>
              </a:ext>
            </a:extLst>
          </p:cNvPr>
          <p:cNvSpPr txBox="1"/>
          <p:nvPr/>
        </p:nvSpPr>
        <p:spPr>
          <a:xfrm>
            <a:off x="1754222" y="4859614"/>
            <a:ext cx="861709" cy="229935"/>
          </a:xfrm>
          <a:prstGeom prst="rect">
            <a:avLst/>
          </a:prstGeom>
          <a:solidFill>
            <a:schemeClr val="accent4"/>
          </a:solidFill>
          <a:effectLst>
            <a:outerShdw blurRad="241300" dist="38100" dir="13500000" sx="103000" sy="103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894" dirty="0">
                <a:solidFill>
                  <a:schemeClr val="bg1"/>
                </a:solidFill>
              </a:rPr>
              <a:t>VIEW MORE</a:t>
            </a:r>
          </a:p>
        </p:txBody>
      </p:sp>
    </p:spTree>
    <p:extLst>
      <p:ext uri="{BB962C8B-B14F-4D97-AF65-F5344CB8AC3E}">
        <p14:creationId xmlns:p14="http://schemas.microsoft.com/office/powerpoint/2010/main" val="2728846540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48FF9-68E8-43E2-A2DC-F2F659C53C39}"/>
              </a:ext>
            </a:extLst>
          </p:cNvPr>
          <p:cNvSpPr txBox="1"/>
          <p:nvPr/>
        </p:nvSpPr>
        <p:spPr>
          <a:xfrm>
            <a:off x="2806227" y="1272149"/>
            <a:ext cx="429354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MORE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COMPLETED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1342A8-F1E1-446E-8B35-566E689DAC9C}"/>
              </a:ext>
            </a:extLst>
          </p:cNvPr>
          <p:cNvSpPr txBox="1"/>
          <p:nvPr/>
        </p:nvSpPr>
        <p:spPr>
          <a:xfrm>
            <a:off x="3800283" y="1059590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917437-F17E-4485-A55B-6EB21CF0D447}"/>
              </a:ext>
            </a:extLst>
          </p:cNvPr>
          <p:cNvSpPr/>
          <p:nvPr/>
        </p:nvSpPr>
        <p:spPr>
          <a:xfrm>
            <a:off x="1529611" y="2434122"/>
            <a:ext cx="3272220" cy="440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295817C-D4D2-4516-B11F-BFFE10661008}"/>
              </a:ext>
            </a:extLst>
          </p:cNvPr>
          <p:cNvSpPr/>
          <p:nvPr/>
        </p:nvSpPr>
        <p:spPr>
          <a:xfrm>
            <a:off x="771956" y="2230043"/>
            <a:ext cx="506743" cy="5067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41300" dist="38100" dir="13500000" sx="105000" sy="105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F0C441-3CFB-45CA-9DEF-B1FDE29B52BA}"/>
              </a:ext>
            </a:extLst>
          </p:cNvPr>
          <p:cNvSpPr txBox="1"/>
          <p:nvPr/>
        </p:nvSpPr>
        <p:spPr>
          <a:xfrm>
            <a:off x="1529611" y="2163916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SUBTITLE</a:t>
            </a:r>
            <a:endParaRPr lang="en-US" sz="1300" b="1" dirty="0">
              <a:solidFill>
                <a:schemeClr val="accent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9" name="Freeform 26">
            <a:extLst>
              <a:ext uri="{FF2B5EF4-FFF2-40B4-BE49-F238E27FC236}">
                <a16:creationId xmlns:a16="http://schemas.microsoft.com/office/drawing/2014/main" id="{6D4A4EA2-35AA-41AE-999D-371574ED67E9}"/>
              </a:ext>
            </a:extLst>
          </p:cNvPr>
          <p:cNvSpPr>
            <a:spLocks/>
          </p:cNvSpPr>
          <p:nvPr/>
        </p:nvSpPr>
        <p:spPr bwMode="auto">
          <a:xfrm>
            <a:off x="919266" y="2373419"/>
            <a:ext cx="212123" cy="219991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094620-5193-43F9-BEB5-2C776C01F2D4}"/>
              </a:ext>
            </a:extLst>
          </p:cNvPr>
          <p:cNvSpPr/>
          <p:nvPr/>
        </p:nvSpPr>
        <p:spPr>
          <a:xfrm>
            <a:off x="6086253" y="2434122"/>
            <a:ext cx="3272220" cy="440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4AED02A-E07F-4FAA-96E5-805ECC83C118}"/>
              </a:ext>
            </a:extLst>
          </p:cNvPr>
          <p:cNvSpPr/>
          <p:nvPr/>
        </p:nvSpPr>
        <p:spPr>
          <a:xfrm>
            <a:off x="5328599" y="2230043"/>
            <a:ext cx="506743" cy="50674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41300" dist="38100" dir="13500000" sx="105000" sy="105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CBCCF67-F6A3-4CF2-A8CF-5FE28ECA0E03}"/>
              </a:ext>
            </a:extLst>
          </p:cNvPr>
          <p:cNvSpPr txBox="1"/>
          <p:nvPr/>
        </p:nvSpPr>
        <p:spPr>
          <a:xfrm>
            <a:off x="6086254" y="2163916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SUBTITLE</a:t>
            </a:r>
            <a:endParaRPr lang="en-US" sz="1300" b="1" dirty="0">
              <a:solidFill>
                <a:schemeClr val="accent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F1B2D99A-0046-4F57-B27F-21C858A8416F}"/>
              </a:ext>
            </a:extLst>
          </p:cNvPr>
          <p:cNvSpPr>
            <a:spLocks/>
          </p:cNvSpPr>
          <p:nvPr/>
        </p:nvSpPr>
        <p:spPr bwMode="auto">
          <a:xfrm>
            <a:off x="5475909" y="2373419"/>
            <a:ext cx="212123" cy="219991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9060" tIns="49530" rIns="99060" bIns="49530" numCol="1" anchor="t" anchorCtr="0" compatLnSpc="1">
            <a:prstTxWarp prst="textNoShape">
              <a:avLst/>
            </a:prstTxWarp>
          </a:bodyPr>
          <a:lstStyle/>
          <a:p>
            <a:endParaRPr lang="en-US" sz="1950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4C1D55-70F6-48FE-95AB-5738E3717C8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DB2A40D-EE93-40A6-97D2-D17DA452DB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E8B0AC3-FAD5-4D33-9267-B393030A226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FF7F36D-5759-4D80-A3AE-1594738261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951436570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12BFC-F4AD-4C29-82AA-66D644609B9A}"/>
              </a:ext>
            </a:extLst>
          </p:cNvPr>
          <p:cNvSpPr txBox="1"/>
          <p:nvPr/>
        </p:nvSpPr>
        <p:spPr>
          <a:xfrm>
            <a:off x="4508558" y="4532787"/>
            <a:ext cx="3768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HOME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LIBRARY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54384B-0607-427D-9067-49D419F6F61C}"/>
              </a:ext>
            </a:extLst>
          </p:cNvPr>
          <p:cNvSpPr txBox="1"/>
          <p:nvPr/>
        </p:nvSpPr>
        <p:spPr>
          <a:xfrm>
            <a:off x="4508561" y="4320225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F50D42-920F-4485-85E9-5BB66642317A}"/>
              </a:ext>
            </a:extLst>
          </p:cNvPr>
          <p:cNvSpPr/>
          <p:nvPr/>
        </p:nvSpPr>
        <p:spPr>
          <a:xfrm>
            <a:off x="371975" y="1328207"/>
            <a:ext cx="3675150" cy="440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99E14-1625-4E49-8CE4-FBEEEA06736B}"/>
              </a:ext>
            </a:extLst>
          </p:cNvPr>
          <p:cNvSpPr txBox="1"/>
          <p:nvPr/>
        </p:nvSpPr>
        <p:spPr>
          <a:xfrm>
            <a:off x="371974" y="1035528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SUBTITLE</a:t>
            </a:r>
            <a:endParaRPr lang="en-US" sz="1300" b="1" dirty="0">
              <a:solidFill>
                <a:schemeClr val="accent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4F2A8-1952-43C2-B892-6D2DF5A5F630}"/>
              </a:ext>
            </a:extLst>
          </p:cNvPr>
          <p:cNvSpPr/>
          <p:nvPr/>
        </p:nvSpPr>
        <p:spPr>
          <a:xfrm>
            <a:off x="371975" y="2178160"/>
            <a:ext cx="3675150" cy="440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0F2E1E-4ADC-4A3B-ADDF-643BE6A17FBB}"/>
              </a:ext>
            </a:extLst>
          </p:cNvPr>
          <p:cNvSpPr txBox="1"/>
          <p:nvPr/>
        </p:nvSpPr>
        <p:spPr>
          <a:xfrm>
            <a:off x="371974" y="1885483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SUBTITLE</a:t>
            </a:r>
            <a:endParaRPr lang="en-US" sz="1300" b="1" dirty="0">
              <a:solidFill>
                <a:schemeClr val="accent4"/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81285EE-5795-4638-9796-A9DC3332FC44}"/>
              </a:ext>
            </a:extLst>
          </p:cNvPr>
          <p:cNvSpPr txBox="1"/>
          <p:nvPr/>
        </p:nvSpPr>
        <p:spPr>
          <a:xfrm>
            <a:off x="465867" y="2800607"/>
            <a:ext cx="861709" cy="229935"/>
          </a:xfrm>
          <a:prstGeom prst="rect">
            <a:avLst/>
          </a:prstGeom>
          <a:solidFill>
            <a:schemeClr val="accent4"/>
          </a:solidFill>
          <a:effectLst>
            <a:outerShdw blurRad="241300" dist="38100" dir="13500000" sx="103000" sy="103000" algn="b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d-ID" sz="894" dirty="0">
                <a:solidFill>
                  <a:schemeClr val="bg1"/>
                </a:solidFill>
              </a:rPr>
              <a:t>VIEW MORE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34F4980-F874-4562-9E74-0FEA7C63FB4E}"/>
              </a:ext>
            </a:extLst>
          </p:cNvPr>
          <p:cNvSpPr/>
          <p:nvPr/>
        </p:nvSpPr>
        <p:spPr>
          <a:xfrm>
            <a:off x="8113404" y="1950767"/>
            <a:ext cx="1658048" cy="9805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</a:t>
            </a:r>
          </a:p>
        </p:txBody>
      </p:sp>
      <p:grpSp>
        <p:nvGrpSpPr>
          <p:cNvPr id="21" name="Group 85">
            <a:extLst>
              <a:ext uri="{FF2B5EF4-FFF2-40B4-BE49-F238E27FC236}">
                <a16:creationId xmlns:a16="http://schemas.microsoft.com/office/drawing/2014/main" id="{09ABBF5C-BC82-4882-984D-DAE1907C788C}"/>
              </a:ext>
            </a:extLst>
          </p:cNvPr>
          <p:cNvGrpSpPr/>
          <p:nvPr/>
        </p:nvGrpSpPr>
        <p:grpSpPr>
          <a:xfrm>
            <a:off x="8756914" y="1233252"/>
            <a:ext cx="371037" cy="493092"/>
            <a:chOff x="5575100" y="3734191"/>
            <a:chExt cx="315602" cy="419419"/>
          </a:xfrm>
          <a:solidFill>
            <a:schemeClr val="accent4"/>
          </a:solidFill>
        </p:grpSpPr>
        <p:sp>
          <p:nvSpPr>
            <p:cNvPr id="22" name="Freeform 108">
              <a:extLst>
                <a:ext uri="{FF2B5EF4-FFF2-40B4-BE49-F238E27FC236}">
                  <a16:creationId xmlns:a16="http://schemas.microsoft.com/office/drawing/2014/main" id="{33F9974A-A1A8-42C4-ACAA-A78AE41EF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75100" y="3734191"/>
              <a:ext cx="315602" cy="419419"/>
            </a:xfrm>
            <a:custGeom>
              <a:avLst/>
              <a:gdLst/>
              <a:ahLst/>
              <a:cxnLst>
                <a:cxn ang="0">
                  <a:pos x="136" y="2"/>
                </a:cxn>
                <a:cxn ang="0">
                  <a:pos x="92" y="13"/>
                </a:cxn>
                <a:cxn ang="0">
                  <a:pos x="56" y="35"/>
                </a:cxn>
                <a:cxn ang="0">
                  <a:pos x="25" y="67"/>
                </a:cxn>
                <a:cxn ang="0">
                  <a:pos x="7" y="107"/>
                </a:cxn>
                <a:cxn ang="0">
                  <a:pos x="0" y="153"/>
                </a:cxn>
                <a:cxn ang="0">
                  <a:pos x="5" y="187"/>
                </a:cxn>
                <a:cxn ang="0">
                  <a:pos x="25" y="236"/>
                </a:cxn>
                <a:cxn ang="0">
                  <a:pos x="63" y="274"/>
                </a:cxn>
                <a:cxn ang="0">
                  <a:pos x="69" y="278"/>
                </a:cxn>
                <a:cxn ang="0">
                  <a:pos x="76" y="301"/>
                </a:cxn>
                <a:cxn ang="0">
                  <a:pos x="76" y="354"/>
                </a:cxn>
                <a:cxn ang="0">
                  <a:pos x="83" y="372"/>
                </a:cxn>
                <a:cxn ang="0">
                  <a:pos x="140" y="401"/>
                </a:cxn>
                <a:cxn ang="0">
                  <a:pos x="150" y="405"/>
                </a:cxn>
                <a:cxn ang="0">
                  <a:pos x="214" y="376"/>
                </a:cxn>
                <a:cxn ang="0">
                  <a:pos x="225" y="367"/>
                </a:cxn>
                <a:cxn ang="0">
                  <a:pos x="228" y="303"/>
                </a:cxn>
                <a:cxn ang="0">
                  <a:pos x="230" y="289"/>
                </a:cxn>
                <a:cxn ang="0">
                  <a:pos x="243" y="270"/>
                </a:cxn>
                <a:cxn ang="0">
                  <a:pos x="261" y="256"/>
                </a:cxn>
                <a:cxn ang="0">
                  <a:pos x="288" y="216"/>
                </a:cxn>
                <a:cxn ang="0">
                  <a:pos x="301" y="169"/>
                </a:cxn>
                <a:cxn ang="0">
                  <a:pos x="301" y="136"/>
                </a:cxn>
                <a:cxn ang="0">
                  <a:pos x="290" y="93"/>
                </a:cxn>
                <a:cxn ang="0">
                  <a:pos x="268" y="57"/>
                </a:cxn>
                <a:cxn ang="0">
                  <a:pos x="236" y="28"/>
                </a:cxn>
                <a:cxn ang="0">
                  <a:pos x="196" y="8"/>
                </a:cxn>
                <a:cxn ang="0">
                  <a:pos x="150" y="0"/>
                </a:cxn>
                <a:cxn ang="0">
                  <a:pos x="100" y="354"/>
                </a:cxn>
                <a:cxn ang="0">
                  <a:pos x="203" y="303"/>
                </a:cxn>
                <a:cxn ang="0">
                  <a:pos x="100" y="303"/>
                </a:cxn>
                <a:cxn ang="0">
                  <a:pos x="203" y="303"/>
                </a:cxn>
                <a:cxn ang="0">
                  <a:pos x="230" y="249"/>
                </a:cxn>
                <a:cxn ang="0">
                  <a:pos x="210" y="270"/>
                </a:cxn>
                <a:cxn ang="0">
                  <a:pos x="96" y="278"/>
                </a:cxn>
                <a:cxn ang="0">
                  <a:pos x="85" y="260"/>
                </a:cxn>
                <a:cxn ang="0">
                  <a:pos x="67" y="245"/>
                </a:cxn>
                <a:cxn ang="0">
                  <a:pos x="40" y="211"/>
                </a:cxn>
                <a:cxn ang="0">
                  <a:pos x="27" y="167"/>
                </a:cxn>
                <a:cxn ang="0">
                  <a:pos x="25" y="140"/>
                </a:cxn>
                <a:cxn ang="0">
                  <a:pos x="36" y="104"/>
                </a:cxn>
                <a:cxn ang="0">
                  <a:pos x="54" y="71"/>
                </a:cxn>
                <a:cxn ang="0">
                  <a:pos x="82" y="47"/>
                </a:cxn>
                <a:cxn ang="0">
                  <a:pos x="114" y="31"/>
                </a:cxn>
                <a:cxn ang="0">
                  <a:pos x="150" y="26"/>
                </a:cxn>
                <a:cxn ang="0">
                  <a:pos x="176" y="29"/>
                </a:cxn>
                <a:cxn ang="0">
                  <a:pos x="212" y="42"/>
                </a:cxn>
                <a:cxn ang="0">
                  <a:pos x="239" y="64"/>
                </a:cxn>
                <a:cxn ang="0">
                  <a:pos x="261" y="93"/>
                </a:cxn>
                <a:cxn ang="0">
                  <a:pos x="274" y="127"/>
                </a:cxn>
                <a:cxn ang="0">
                  <a:pos x="277" y="153"/>
                </a:cxn>
                <a:cxn ang="0">
                  <a:pos x="270" y="192"/>
                </a:cxn>
                <a:cxn ang="0">
                  <a:pos x="250" y="229"/>
                </a:cxn>
                <a:cxn ang="0">
                  <a:pos x="232" y="249"/>
                </a:cxn>
              </a:cxnLst>
              <a:rect l="0" t="0" r="r" b="b"/>
              <a:pathLst>
                <a:path w="303" h="405">
                  <a:moveTo>
                    <a:pt x="150" y="0"/>
                  </a:moveTo>
                  <a:lnTo>
                    <a:pt x="150" y="0"/>
                  </a:lnTo>
                  <a:lnTo>
                    <a:pt x="136" y="2"/>
                  </a:lnTo>
                  <a:lnTo>
                    <a:pt x="121" y="4"/>
                  </a:lnTo>
                  <a:lnTo>
                    <a:pt x="107" y="8"/>
                  </a:lnTo>
                  <a:lnTo>
                    <a:pt x="92" y="13"/>
                  </a:lnTo>
                  <a:lnTo>
                    <a:pt x="80" y="18"/>
                  </a:lnTo>
                  <a:lnTo>
                    <a:pt x="67" y="28"/>
                  </a:lnTo>
                  <a:lnTo>
                    <a:pt x="56" y="35"/>
                  </a:lnTo>
                  <a:lnTo>
                    <a:pt x="45" y="46"/>
                  </a:lnTo>
                  <a:lnTo>
                    <a:pt x="34" y="57"/>
                  </a:lnTo>
                  <a:lnTo>
                    <a:pt x="25" y="67"/>
                  </a:lnTo>
                  <a:lnTo>
                    <a:pt x="18" y="80"/>
                  </a:lnTo>
                  <a:lnTo>
                    <a:pt x="13" y="93"/>
                  </a:lnTo>
                  <a:lnTo>
                    <a:pt x="7" y="107"/>
                  </a:lnTo>
                  <a:lnTo>
                    <a:pt x="4" y="122"/>
                  </a:lnTo>
                  <a:lnTo>
                    <a:pt x="2" y="136"/>
                  </a:lnTo>
                  <a:lnTo>
                    <a:pt x="0" y="153"/>
                  </a:lnTo>
                  <a:lnTo>
                    <a:pt x="0" y="153"/>
                  </a:lnTo>
                  <a:lnTo>
                    <a:pt x="2" y="171"/>
                  </a:lnTo>
                  <a:lnTo>
                    <a:pt x="5" y="187"/>
                  </a:lnTo>
                  <a:lnTo>
                    <a:pt x="9" y="205"/>
                  </a:lnTo>
                  <a:lnTo>
                    <a:pt x="16" y="221"/>
                  </a:lnTo>
                  <a:lnTo>
                    <a:pt x="25" y="236"/>
                  </a:lnTo>
                  <a:lnTo>
                    <a:pt x="36" y="251"/>
                  </a:lnTo>
                  <a:lnTo>
                    <a:pt x="49" y="263"/>
                  </a:lnTo>
                  <a:lnTo>
                    <a:pt x="63" y="274"/>
                  </a:lnTo>
                  <a:lnTo>
                    <a:pt x="65" y="276"/>
                  </a:lnTo>
                  <a:lnTo>
                    <a:pt x="65" y="276"/>
                  </a:lnTo>
                  <a:lnTo>
                    <a:pt x="69" y="278"/>
                  </a:lnTo>
                  <a:lnTo>
                    <a:pt x="71" y="281"/>
                  </a:lnTo>
                  <a:lnTo>
                    <a:pt x="74" y="290"/>
                  </a:lnTo>
                  <a:lnTo>
                    <a:pt x="76" y="301"/>
                  </a:lnTo>
                  <a:lnTo>
                    <a:pt x="76" y="303"/>
                  </a:lnTo>
                  <a:lnTo>
                    <a:pt x="76" y="354"/>
                  </a:lnTo>
                  <a:lnTo>
                    <a:pt x="76" y="354"/>
                  </a:lnTo>
                  <a:lnTo>
                    <a:pt x="76" y="359"/>
                  </a:lnTo>
                  <a:lnTo>
                    <a:pt x="80" y="367"/>
                  </a:lnTo>
                  <a:lnTo>
                    <a:pt x="83" y="372"/>
                  </a:lnTo>
                  <a:lnTo>
                    <a:pt x="89" y="376"/>
                  </a:lnTo>
                  <a:lnTo>
                    <a:pt x="140" y="401"/>
                  </a:lnTo>
                  <a:lnTo>
                    <a:pt x="140" y="401"/>
                  </a:lnTo>
                  <a:lnTo>
                    <a:pt x="145" y="403"/>
                  </a:lnTo>
                  <a:lnTo>
                    <a:pt x="150" y="405"/>
                  </a:lnTo>
                  <a:lnTo>
                    <a:pt x="150" y="405"/>
                  </a:lnTo>
                  <a:lnTo>
                    <a:pt x="158" y="403"/>
                  </a:lnTo>
                  <a:lnTo>
                    <a:pt x="163" y="401"/>
                  </a:lnTo>
                  <a:lnTo>
                    <a:pt x="214" y="376"/>
                  </a:lnTo>
                  <a:lnTo>
                    <a:pt x="214" y="376"/>
                  </a:lnTo>
                  <a:lnTo>
                    <a:pt x="219" y="372"/>
                  </a:lnTo>
                  <a:lnTo>
                    <a:pt x="225" y="367"/>
                  </a:lnTo>
                  <a:lnTo>
                    <a:pt x="227" y="359"/>
                  </a:lnTo>
                  <a:lnTo>
                    <a:pt x="228" y="354"/>
                  </a:lnTo>
                  <a:lnTo>
                    <a:pt x="228" y="303"/>
                  </a:lnTo>
                  <a:lnTo>
                    <a:pt x="228" y="303"/>
                  </a:lnTo>
                  <a:lnTo>
                    <a:pt x="228" y="296"/>
                  </a:lnTo>
                  <a:lnTo>
                    <a:pt x="230" y="289"/>
                  </a:lnTo>
                  <a:lnTo>
                    <a:pt x="236" y="278"/>
                  </a:lnTo>
                  <a:lnTo>
                    <a:pt x="241" y="272"/>
                  </a:lnTo>
                  <a:lnTo>
                    <a:pt x="243" y="270"/>
                  </a:lnTo>
                  <a:lnTo>
                    <a:pt x="248" y="267"/>
                  </a:lnTo>
                  <a:lnTo>
                    <a:pt x="248" y="267"/>
                  </a:lnTo>
                  <a:lnTo>
                    <a:pt x="261" y="256"/>
                  </a:lnTo>
                  <a:lnTo>
                    <a:pt x="272" y="243"/>
                  </a:lnTo>
                  <a:lnTo>
                    <a:pt x="281" y="231"/>
                  </a:lnTo>
                  <a:lnTo>
                    <a:pt x="288" y="216"/>
                  </a:lnTo>
                  <a:lnTo>
                    <a:pt x="294" y="200"/>
                  </a:lnTo>
                  <a:lnTo>
                    <a:pt x="299" y="185"/>
                  </a:lnTo>
                  <a:lnTo>
                    <a:pt x="301" y="169"/>
                  </a:lnTo>
                  <a:lnTo>
                    <a:pt x="303" y="153"/>
                  </a:lnTo>
                  <a:lnTo>
                    <a:pt x="303" y="153"/>
                  </a:lnTo>
                  <a:lnTo>
                    <a:pt x="301" y="136"/>
                  </a:lnTo>
                  <a:lnTo>
                    <a:pt x="299" y="122"/>
                  </a:lnTo>
                  <a:lnTo>
                    <a:pt x="295" y="107"/>
                  </a:lnTo>
                  <a:lnTo>
                    <a:pt x="290" y="93"/>
                  </a:lnTo>
                  <a:lnTo>
                    <a:pt x="285" y="80"/>
                  </a:lnTo>
                  <a:lnTo>
                    <a:pt x="275" y="67"/>
                  </a:lnTo>
                  <a:lnTo>
                    <a:pt x="268" y="57"/>
                  </a:lnTo>
                  <a:lnTo>
                    <a:pt x="257" y="46"/>
                  </a:lnTo>
                  <a:lnTo>
                    <a:pt x="246" y="35"/>
                  </a:lnTo>
                  <a:lnTo>
                    <a:pt x="236" y="28"/>
                  </a:lnTo>
                  <a:lnTo>
                    <a:pt x="223" y="18"/>
                  </a:lnTo>
                  <a:lnTo>
                    <a:pt x="210" y="13"/>
                  </a:lnTo>
                  <a:lnTo>
                    <a:pt x="196" y="8"/>
                  </a:lnTo>
                  <a:lnTo>
                    <a:pt x="181" y="4"/>
                  </a:lnTo>
                  <a:lnTo>
                    <a:pt x="167" y="2"/>
                  </a:lnTo>
                  <a:lnTo>
                    <a:pt x="150" y="0"/>
                  </a:lnTo>
                  <a:lnTo>
                    <a:pt x="150" y="0"/>
                  </a:lnTo>
                  <a:close/>
                  <a:moveTo>
                    <a:pt x="150" y="379"/>
                  </a:moveTo>
                  <a:lnTo>
                    <a:pt x="100" y="354"/>
                  </a:lnTo>
                  <a:lnTo>
                    <a:pt x="203" y="354"/>
                  </a:lnTo>
                  <a:lnTo>
                    <a:pt x="150" y="379"/>
                  </a:lnTo>
                  <a:close/>
                  <a:moveTo>
                    <a:pt x="203" y="303"/>
                  </a:moveTo>
                  <a:lnTo>
                    <a:pt x="203" y="328"/>
                  </a:lnTo>
                  <a:lnTo>
                    <a:pt x="100" y="328"/>
                  </a:lnTo>
                  <a:lnTo>
                    <a:pt x="100" y="303"/>
                  </a:lnTo>
                  <a:lnTo>
                    <a:pt x="100" y="303"/>
                  </a:lnTo>
                  <a:lnTo>
                    <a:pt x="203" y="303"/>
                  </a:lnTo>
                  <a:lnTo>
                    <a:pt x="203" y="303"/>
                  </a:lnTo>
                  <a:close/>
                  <a:moveTo>
                    <a:pt x="232" y="249"/>
                  </a:moveTo>
                  <a:lnTo>
                    <a:pt x="232" y="249"/>
                  </a:lnTo>
                  <a:lnTo>
                    <a:pt x="230" y="249"/>
                  </a:lnTo>
                  <a:lnTo>
                    <a:pt x="223" y="254"/>
                  </a:lnTo>
                  <a:lnTo>
                    <a:pt x="214" y="263"/>
                  </a:lnTo>
                  <a:lnTo>
                    <a:pt x="210" y="270"/>
                  </a:lnTo>
                  <a:lnTo>
                    <a:pt x="207" y="278"/>
                  </a:lnTo>
                  <a:lnTo>
                    <a:pt x="96" y="278"/>
                  </a:lnTo>
                  <a:lnTo>
                    <a:pt x="96" y="278"/>
                  </a:lnTo>
                  <a:lnTo>
                    <a:pt x="94" y="270"/>
                  </a:lnTo>
                  <a:lnTo>
                    <a:pt x="91" y="265"/>
                  </a:lnTo>
                  <a:lnTo>
                    <a:pt x="85" y="260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67" y="245"/>
                  </a:lnTo>
                  <a:lnTo>
                    <a:pt x="56" y="234"/>
                  </a:lnTo>
                  <a:lnTo>
                    <a:pt x="47" y="223"/>
                  </a:lnTo>
                  <a:lnTo>
                    <a:pt x="40" y="211"/>
                  </a:lnTo>
                  <a:lnTo>
                    <a:pt x="34" y="196"/>
                  </a:lnTo>
                  <a:lnTo>
                    <a:pt x="29" y="182"/>
                  </a:lnTo>
                  <a:lnTo>
                    <a:pt x="27" y="167"/>
                  </a:lnTo>
                  <a:lnTo>
                    <a:pt x="25" y="153"/>
                  </a:lnTo>
                  <a:lnTo>
                    <a:pt x="25" y="153"/>
                  </a:lnTo>
                  <a:lnTo>
                    <a:pt x="25" y="140"/>
                  </a:lnTo>
                  <a:lnTo>
                    <a:pt x="27" y="127"/>
                  </a:lnTo>
                  <a:lnTo>
                    <a:pt x="31" y="115"/>
                  </a:lnTo>
                  <a:lnTo>
                    <a:pt x="36" y="104"/>
                  </a:lnTo>
                  <a:lnTo>
                    <a:pt x="40" y="93"/>
                  </a:lnTo>
                  <a:lnTo>
                    <a:pt x="47" y="82"/>
                  </a:lnTo>
                  <a:lnTo>
                    <a:pt x="54" y="71"/>
                  </a:lnTo>
                  <a:lnTo>
                    <a:pt x="62" y="64"/>
                  </a:lnTo>
                  <a:lnTo>
                    <a:pt x="71" y="55"/>
                  </a:lnTo>
                  <a:lnTo>
                    <a:pt x="82" y="47"/>
                  </a:lnTo>
                  <a:lnTo>
                    <a:pt x="91" y="42"/>
                  </a:lnTo>
                  <a:lnTo>
                    <a:pt x="101" y="37"/>
                  </a:lnTo>
                  <a:lnTo>
                    <a:pt x="114" y="31"/>
                  </a:lnTo>
                  <a:lnTo>
                    <a:pt x="125" y="29"/>
                  </a:lnTo>
                  <a:lnTo>
                    <a:pt x="138" y="28"/>
                  </a:lnTo>
                  <a:lnTo>
                    <a:pt x="150" y="26"/>
                  </a:lnTo>
                  <a:lnTo>
                    <a:pt x="150" y="26"/>
                  </a:lnTo>
                  <a:lnTo>
                    <a:pt x="165" y="28"/>
                  </a:lnTo>
                  <a:lnTo>
                    <a:pt x="176" y="29"/>
                  </a:lnTo>
                  <a:lnTo>
                    <a:pt x="188" y="31"/>
                  </a:lnTo>
                  <a:lnTo>
                    <a:pt x="199" y="37"/>
                  </a:lnTo>
                  <a:lnTo>
                    <a:pt x="212" y="42"/>
                  </a:lnTo>
                  <a:lnTo>
                    <a:pt x="221" y="47"/>
                  </a:lnTo>
                  <a:lnTo>
                    <a:pt x="232" y="55"/>
                  </a:lnTo>
                  <a:lnTo>
                    <a:pt x="239" y="64"/>
                  </a:lnTo>
                  <a:lnTo>
                    <a:pt x="248" y="71"/>
                  </a:lnTo>
                  <a:lnTo>
                    <a:pt x="256" y="82"/>
                  </a:lnTo>
                  <a:lnTo>
                    <a:pt x="261" y="93"/>
                  </a:lnTo>
                  <a:lnTo>
                    <a:pt x="266" y="104"/>
                  </a:lnTo>
                  <a:lnTo>
                    <a:pt x="272" y="115"/>
                  </a:lnTo>
                  <a:lnTo>
                    <a:pt x="274" y="127"/>
                  </a:lnTo>
                  <a:lnTo>
                    <a:pt x="275" y="140"/>
                  </a:lnTo>
                  <a:lnTo>
                    <a:pt x="277" y="153"/>
                  </a:lnTo>
                  <a:lnTo>
                    <a:pt x="277" y="153"/>
                  </a:lnTo>
                  <a:lnTo>
                    <a:pt x="275" y="165"/>
                  </a:lnTo>
                  <a:lnTo>
                    <a:pt x="274" y="180"/>
                  </a:lnTo>
                  <a:lnTo>
                    <a:pt x="270" y="192"/>
                  </a:lnTo>
                  <a:lnTo>
                    <a:pt x="265" y="205"/>
                  </a:lnTo>
                  <a:lnTo>
                    <a:pt x="259" y="218"/>
                  </a:lnTo>
                  <a:lnTo>
                    <a:pt x="250" y="229"/>
                  </a:lnTo>
                  <a:lnTo>
                    <a:pt x="243" y="240"/>
                  </a:lnTo>
                  <a:lnTo>
                    <a:pt x="232" y="249"/>
                  </a:lnTo>
                  <a:lnTo>
                    <a:pt x="232" y="2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950" dirty="0"/>
            </a:p>
          </p:txBody>
        </p:sp>
        <p:sp>
          <p:nvSpPr>
            <p:cNvPr id="23" name="Freeform 109">
              <a:extLst>
                <a:ext uri="{FF2B5EF4-FFF2-40B4-BE49-F238E27FC236}">
                  <a16:creationId xmlns:a16="http://schemas.microsoft.com/office/drawing/2014/main" id="{27BAC05C-7043-4F1A-9C27-ADBADDD5F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901" y="3788176"/>
              <a:ext cx="103817" cy="103817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3" y="0"/>
                </a:cxn>
                <a:cxn ang="0">
                  <a:pos x="9" y="2"/>
                </a:cxn>
                <a:cxn ang="0">
                  <a:pos x="4" y="4"/>
                </a:cxn>
                <a:cxn ang="0">
                  <a:pos x="2" y="7"/>
                </a:cxn>
                <a:cxn ang="0">
                  <a:pos x="0" y="13"/>
                </a:cxn>
                <a:cxn ang="0">
                  <a:pos x="0" y="13"/>
                </a:cxn>
                <a:cxn ang="0">
                  <a:pos x="2" y="18"/>
                </a:cxn>
                <a:cxn ang="0">
                  <a:pos x="4" y="22"/>
                </a:cxn>
                <a:cxn ang="0">
                  <a:pos x="9" y="24"/>
                </a:cxn>
                <a:cxn ang="0">
                  <a:pos x="13" y="25"/>
                </a:cxn>
                <a:cxn ang="0">
                  <a:pos x="13" y="25"/>
                </a:cxn>
                <a:cxn ang="0">
                  <a:pos x="24" y="27"/>
                </a:cxn>
                <a:cxn ang="0">
                  <a:pos x="35" y="31"/>
                </a:cxn>
                <a:cxn ang="0">
                  <a:pos x="46" y="36"/>
                </a:cxn>
                <a:cxn ang="0">
                  <a:pos x="57" y="44"/>
                </a:cxn>
                <a:cxn ang="0">
                  <a:pos x="64" y="53"/>
                </a:cxn>
                <a:cxn ang="0">
                  <a:pos x="71" y="64"/>
                </a:cxn>
                <a:cxn ang="0">
                  <a:pos x="75" y="76"/>
                </a:cxn>
                <a:cxn ang="0">
                  <a:pos x="77" y="89"/>
                </a:cxn>
                <a:cxn ang="0">
                  <a:pos x="77" y="89"/>
                </a:cxn>
                <a:cxn ang="0">
                  <a:pos x="78" y="94"/>
                </a:cxn>
                <a:cxn ang="0">
                  <a:pos x="80" y="98"/>
                </a:cxn>
                <a:cxn ang="0">
                  <a:pos x="84" y="102"/>
                </a:cxn>
                <a:cxn ang="0">
                  <a:pos x="89" y="102"/>
                </a:cxn>
                <a:cxn ang="0">
                  <a:pos x="89" y="102"/>
                </a:cxn>
                <a:cxn ang="0">
                  <a:pos x="95" y="102"/>
                </a:cxn>
                <a:cxn ang="0">
                  <a:pos x="98" y="98"/>
                </a:cxn>
                <a:cxn ang="0">
                  <a:pos x="100" y="94"/>
                </a:cxn>
                <a:cxn ang="0">
                  <a:pos x="102" y="89"/>
                </a:cxn>
                <a:cxn ang="0">
                  <a:pos x="102" y="89"/>
                </a:cxn>
                <a:cxn ang="0">
                  <a:pos x="100" y="69"/>
                </a:cxn>
                <a:cxn ang="0">
                  <a:pos x="95" y="51"/>
                </a:cxn>
                <a:cxn ang="0">
                  <a:pos x="86" y="36"/>
                </a:cxn>
                <a:cxn ang="0">
                  <a:pos x="75" y="24"/>
                </a:cxn>
                <a:cxn ang="0">
                  <a:pos x="60" y="13"/>
                </a:cxn>
                <a:cxn ang="0">
                  <a:pos x="46" y="6"/>
                </a:cxn>
                <a:cxn ang="0">
                  <a:pos x="29" y="2"/>
                </a:cxn>
                <a:cxn ang="0">
                  <a:pos x="13" y="0"/>
                </a:cxn>
                <a:cxn ang="0">
                  <a:pos x="13" y="0"/>
                </a:cxn>
              </a:cxnLst>
              <a:rect l="0" t="0" r="r" b="b"/>
              <a:pathLst>
                <a:path w="102" h="102">
                  <a:moveTo>
                    <a:pt x="13" y="0"/>
                  </a:moveTo>
                  <a:lnTo>
                    <a:pt x="13" y="0"/>
                  </a:lnTo>
                  <a:lnTo>
                    <a:pt x="9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0" y="13"/>
                  </a:lnTo>
                  <a:lnTo>
                    <a:pt x="0" y="13"/>
                  </a:lnTo>
                  <a:lnTo>
                    <a:pt x="2" y="18"/>
                  </a:lnTo>
                  <a:lnTo>
                    <a:pt x="4" y="22"/>
                  </a:lnTo>
                  <a:lnTo>
                    <a:pt x="9" y="24"/>
                  </a:lnTo>
                  <a:lnTo>
                    <a:pt x="13" y="25"/>
                  </a:lnTo>
                  <a:lnTo>
                    <a:pt x="13" y="25"/>
                  </a:lnTo>
                  <a:lnTo>
                    <a:pt x="24" y="27"/>
                  </a:lnTo>
                  <a:lnTo>
                    <a:pt x="35" y="31"/>
                  </a:lnTo>
                  <a:lnTo>
                    <a:pt x="46" y="36"/>
                  </a:lnTo>
                  <a:lnTo>
                    <a:pt x="57" y="44"/>
                  </a:lnTo>
                  <a:lnTo>
                    <a:pt x="64" y="53"/>
                  </a:lnTo>
                  <a:lnTo>
                    <a:pt x="71" y="64"/>
                  </a:lnTo>
                  <a:lnTo>
                    <a:pt x="75" y="76"/>
                  </a:lnTo>
                  <a:lnTo>
                    <a:pt x="77" y="89"/>
                  </a:lnTo>
                  <a:lnTo>
                    <a:pt x="77" y="89"/>
                  </a:lnTo>
                  <a:lnTo>
                    <a:pt x="78" y="94"/>
                  </a:lnTo>
                  <a:lnTo>
                    <a:pt x="80" y="98"/>
                  </a:lnTo>
                  <a:lnTo>
                    <a:pt x="84" y="102"/>
                  </a:lnTo>
                  <a:lnTo>
                    <a:pt x="89" y="102"/>
                  </a:lnTo>
                  <a:lnTo>
                    <a:pt x="89" y="102"/>
                  </a:lnTo>
                  <a:lnTo>
                    <a:pt x="95" y="102"/>
                  </a:lnTo>
                  <a:lnTo>
                    <a:pt x="98" y="98"/>
                  </a:lnTo>
                  <a:lnTo>
                    <a:pt x="100" y="94"/>
                  </a:lnTo>
                  <a:lnTo>
                    <a:pt x="102" y="89"/>
                  </a:lnTo>
                  <a:lnTo>
                    <a:pt x="102" y="89"/>
                  </a:lnTo>
                  <a:lnTo>
                    <a:pt x="100" y="69"/>
                  </a:lnTo>
                  <a:lnTo>
                    <a:pt x="95" y="51"/>
                  </a:lnTo>
                  <a:lnTo>
                    <a:pt x="86" y="36"/>
                  </a:lnTo>
                  <a:lnTo>
                    <a:pt x="75" y="24"/>
                  </a:lnTo>
                  <a:lnTo>
                    <a:pt x="60" y="13"/>
                  </a:lnTo>
                  <a:lnTo>
                    <a:pt x="46" y="6"/>
                  </a:lnTo>
                  <a:lnTo>
                    <a:pt x="29" y="2"/>
                  </a:lnTo>
                  <a:lnTo>
                    <a:pt x="13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9060" tIns="49530" rIns="99060" bIns="49530" numCol="1" anchor="t" anchorCtr="0" compatLnSpc="1">
              <a:prstTxWarp prst="textNoShape">
                <a:avLst/>
              </a:prstTxWarp>
            </a:bodyPr>
            <a:lstStyle/>
            <a:p>
              <a:endParaRPr lang="en-US" sz="1950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BF19AA-61F2-4E92-BE2B-CC0358F497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39F052-7BA9-41D8-8CF3-30FCE6ABA9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E0408E4-8AE2-44DE-A844-28DD0DF97D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271671607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261978-30DB-42EF-95CD-794B2871355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AD3082-6FFF-41E2-BA24-FDDF16503950}"/>
              </a:ext>
            </a:extLst>
          </p:cNvPr>
          <p:cNvSpPr txBox="1"/>
          <p:nvPr/>
        </p:nvSpPr>
        <p:spPr>
          <a:xfrm>
            <a:off x="6137025" y="1902978"/>
            <a:ext cx="37689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MOST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POPULAR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CDD47-DF99-4A2F-825E-A0C53981BBE0}"/>
              </a:ext>
            </a:extLst>
          </p:cNvPr>
          <p:cNvSpPr txBox="1"/>
          <p:nvPr/>
        </p:nvSpPr>
        <p:spPr>
          <a:xfrm>
            <a:off x="6137028" y="1690420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4" dirty="0">
                <a:solidFill>
                  <a:schemeClr val="bg1"/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44B9DE-0EE5-4CE4-83B1-D38B0BF2A7F8}"/>
              </a:ext>
            </a:extLst>
          </p:cNvPr>
          <p:cNvSpPr/>
          <p:nvPr/>
        </p:nvSpPr>
        <p:spPr>
          <a:xfrm>
            <a:off x="6063817" y="2942305"/>
            <a:ext cx="3282961" cy="1415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 I am so happy, my dear</a:t>
            </a:r>
            <a:r>
              <a:rPr lang="id-ID" sz="975" dirty="0">
                <a:solidFill>
                  <a:schemeClr val="bg1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.</a:t>
            </a:r>
            <a:endParaRPr lang="en-US" sz="975" dirty="0">
              <a:solidFill>
                <a:schemeClr val="bg1"/>
              </a:solidFill>
              <a:latin typeface="Montserrat" panose="00000500000000000000" pitchFamily="50" charset="0"/>
              <a:cs typeface="Segoe UI Ligh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918C31-80EF-4A50-8B1D-ABA1E69D8E75}"/>
              </a:ext>
            </a:extLst>
          </p:cNvPr>
          <p:cNvSpPr txBox="1"/>
          <p:nvPr/>
        </p:nvSpPr>
        <p:spPr>
          <a:xfrm>
            <a:off x="6063814" y="2633796"/>
            <a:ext cx="20017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300" b="1" dirty="0">
                <a:solidFill>
                  <a:schemeClr val="accent4"/>
                </a:solidFill>
                <a:latin typeface="Montserrat" panose="00000500000000000000" pitchFamily="50" charset="0"/>
                <a:ea typeface="Roboto Medium" panose="02000000000000000000" pitchFamily="2" charset="0"/>
                <a:cs typeface="Poppins Light" panose="00000400000000000000" pitchFamily="50" charset="0"/>
              </a:rPr>
              <a:t>Our Product</a:t>
            </a:r>
          </a:p>
        </p:txBody>
      </p:sp>
      <p:sp>
        <p:nvSpPr>
          <p:cNvPr id="13" name="Rectangle: Diagonal Corners Snipped 12">
            <a:extLst>
              <a:ext uri="{FF2B5EF4-FFF2-40B4-BE49-F238E27FC236}">
                <a16:creationId xmlns:a16="http://schemas.microsoft.com/office/drawing/2014/main" id="{A8F6BEC7-961B-4397-9A74-818AD9645CF2}"/>
              </a:ext>
            </a:extLst>
          </p:cNvPr>
          <p:cNvSpPr/>
          <p:nvPr/>
        </p:nvSpPr>
        <p:spPr>
          <a:xfrm>
            <a:off x="6137027" y="4621791"/>
            <a:ext cx="1429569" cy="37147"/>
          </a:xfrm>
          <a:prstGeom prst="snip2Diag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5" name="Rectangle: Diagonal Corners Snipped 14">
            <a:extLst>
              <a:ext uri="{FF2B5EF4-FFF2-40B4-BE49-F238E27FC236}">
                <a16:creationId xmlns:a16="http://schemas.microsoft.com/office/drawing/2014/main" id="{B1143D83-FFCC-4E3C-B244-C4FBB9FAD4F0}"/>
              </a:ext>
            </a:extLst>
          </p:cNvPr>
          <p:cNvSpPr/>
          <p:nvPr/>
        </p:nvSpPr>
        <p:spPr>
          <a:xfrm>
            <a:off x="7817111" y="2771338"/>
            <a:ext cx="1429569" cy="37147"/>
          </a:xfrm>
          <a:prstGeom prst="snip2Diag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4977B-6A28-4506-B9C4-0C56A6771FD4}"/>
              </a:ext>
            </a:extLst>
          </p:cNvPr>
          <p:cNvSpPr/>
          <p:nvPr/>
        </p:nvSpPr>
        <p:spPr>
          <a:xfrm>
            <a:off x="0" y="3074414"/>
            <a:ext cx="3467100" cy="76546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9B60A0-0683-47DB-A8D6-31A65374F0AC}"/>
              </a:ext>
            </a:extLst>
          </p:cNvPr>
          <p:cNvSpPr txBox="1"/>
          <p:nvPr/>
        </p:nvSpPr>
        <p:spPr>
          <a:xfrm>
            <a:off x="0" y="3216445"/>
            <a:ext cx="346710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275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Newest Writers</a:t>
            </a:r>
            <a:endParaRPr lang="en-US" sz="2275" spc="244" dirty="0">
              <a:solidFill>
                <a:schemeClr val="bg1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1030112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C72B79-9DE9-41AE-BCDB-C3F81517E0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1D2C97-9189-4A8E-8955-E745568CE3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4977B-6A28-4506-B9C4-0C56A6771FD4}"/>
              </a:ext>
            </a:extLst>
          </p:cNvPr>
          <p:cNvSpPr/>
          <p:nvPr/>
        </p:nvSpPr>
        <p:spPr>
          <a:xfrm>
            <a:off x="6810377" y="2697308"/>
            <a:ext cx="3095625" cy="70917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B4B0D-4D1E-4348-90BB-68F230DD4E15}"/>
              </a:ext>
            </a:extLst>
          </p:cNvPr>
          <p:cNvSpPr txBox="1"/>
          <p:nvPr/>
        </p:nvSpPr>
        <p:spPr>
          <a:xfrm>
            <a:off x="6624638" y="2822454"/>
            <a:ext cx="3467100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275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More Complete</a:t>
            </a:r>
            <a:endParaRPr lang="en-US" sz="2275" spc="244" dirty="0">
              <a:solidFill>
                <a:schemeClr val="bg1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8B2F0C-C570-442D-925C-1D895A389EA7}"/>
              </a:ext>
            </a:extLst>
          </p:cNvPr>
          <p:cNvSpPr txBox="1"/>
          <p:nvPr/>
        </p:nvSpPr>
        <p:spPr>
          <a:xfrm>
            <a:off x="2773680" y="1156999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ENCICLOPEDY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2CEFF-6B25-4558-869E-5E610F150160}"/>
              </a:ext>
            </a:extLst>
          </p:cNvPr>
          <p:cNvSpPr txBox="1"/>
          <p:nvPr/>
        </p:nvSpPr>
        <p:spPr>
          <a:xfrm>
            <a:off x="3800283" y="944438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37506D-BA51-4AA8-B515-92166EF2E62B}"/>
              </a:ext>
            </a:extLst>
          </p:cNvPr>
          <p:cNvSpPr/>
          <p:nvPr/>
        </p:nvSpPr>
        <p:spPr>
          <a:xfrm>
            <a:off x="984086" y="1980351"/>
            <a:ext cx="3670239" cy="51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314" indent="-13931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A wonderful serenity has taken possession of my entire soul, like these sweet mornings of spring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B65504-327B-464F-BE86-7F1C3AE0ACE0}"/>
              </a:ext>
            </a:extLst>
          </p:cNvPr>
          <p:cNvSpPr/>
          <p:nvPr/>
        </p:nvSpPr>
        <p:spPr>
          <a:xfrm>
            <a:off x="5251686" y="1978160"/>
            <a:ext cx="3670239" cy="51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9314" indent="-139314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A wonderful serenity has taken possession of my entire soul, like these sweet mornings of spring</a:t>
            </a:r>
          </a:p>
        </p:txBody>
      </p:sp>
    </p:spTree>
    <p:extLst>
      <p:ext uri="{BB962C8B-B14F-4D97-AF65-F5344CB8AC3E}">
        <p14:creationId xmlns:p14="http://schemas.microsoft.com/office/powerpoint/2010/main" val="137279797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E4977B-6A28-4506-B9C4-0C56A6771FD4}"/>
              </a:ext>
            </a:extLst>
          </p:cNvPr>
          <p:cNvSpPr/>
          <p:nvPr/>
        </p:nvSpPr>
        <p:spPr>
          <a:xfrm rot="5400000">
            <a:off x="2515900" y="2821137"/>
            <a:ext cx="5279448" cy="92305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035F4B-D7AD-4405-ADEE-3FB758373822}"/>
              </a:ext>
            </a:extLst>
          </p:cNvPr>
          <p:cNvSpPr txBox="1"/>
          <p:nvPr/>
        </p:nvSpPr>
        <p:spPr>
          <a:xfrm rot="5400000">
            <a:off x="2716378" y="3036446"/>
            <a:ext cx="48784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bg1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Best Seller Product</a:t>
            </a:r>
            <a:endParaRPr lang="en-US" sz="2600" spc="244" dirty="0">
              <a:solidFill>
                <a:schemeClr val="bg1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B20DB3-EDCA-4C36-BB16-BFED0FBA9361}"/>
              </a:ext>
            </a:extLst>
          </p:cNvPr>
          <p:cNvSpPr txBox="1"/>
          <p:nvPr/>
        </p:nvSpPr>
        <p:spPr>
          <a:xfrm>
            <a:off x="312851" y="1687629"/>
            <a:ext cx="424616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BEST PHOTOGRAPH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85A3E3-F4F6-4FE3-8F7F-B451FF9BCE49}"/>
              </a:ext>
            </a:extLst>
          </p:cNvPr>
          <p:cNvSpPr txBox="1"/>
          <p:nvPr/>
        </p:nvSpPr>
        <p:spPr>
          <a:xfrm>
            <a:off x="327484" y="1475071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4704A812-1ECA-487F-845D-60195EBBA3EA}"/>
              </a:ext>
            </a:extLst>
          </p:cNvPr>
          <p:cNvGraphicFramePr/>
          <p:nvPr/>
        </p:nvGraphicFramePr>
        <p:xfrm>
          <a:off x="327480" y="2730729"/>
          <a:ext cx="3768975" cy="19802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BC4EB81-A80F-438E-80D6-440C20AD1DCF}"/>
              </a:ext>
            </a:extLst>
          </p:cNvPr>
          <p:cNvSpPr txBox="1"/>
          <p:nvPr/>
        </p:nvSpPr>
        <p:spPr>
          <a:xfrm>
            <a:off x="327480" y="2266061"/>
            <a:ext cx="13066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2019.</a:t>
            </a:r>
            <a:endParaRPr lang="en-US" sz="2600" spc="244" dirty="0">
              <a:solidFill>
                <a:schemeClr val="accent4"/>
              </a:solidFill>
              <a:latin typeface="Montserrat SemiBold" panose="00000700000000000000" pitchFamily="50" charset="0"/>
              <a:ea typeface="Roboto" panose="02000000000000000000" pitchFamily="2" charset="0"/>
              <a:cs typeface="Lato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D293494-2856-4172-B97F-560B3FC86FF3}"/>
              </a:ext>
            </a:extLst>
          </p:cNvPr>
          <p:cNvSpPr/>
          <p:nvPr/>
        </p:nvSpPr>
        <p:spPr>
          <a:xfrm>
            <a:off x="327480" y="4819110"/>
            <a:ext cx="3768975" cy="51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975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 wonderful serenity has taken possession of my entire soul, like these sweet mornings of spring which I enjoy with my whole heart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BDF0FB-4A30-487F-B4D6-275771DB28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20955627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B5469E-7840-415C-BC72-6750CE65EAA2}"/>
              </a:ext>
            </a:extLst>
          </p:cNvPr>
          <p:cNvSpPr txBox="1"/>
          <p:nvPr/>
        </p:nvSpPr>
        <p:spPr>
          <a:xfrm>
            <a:off x="2792253" y="1130172"/>
            <a:ext cx="432149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spc="244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Mengenal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PEGADAIAN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DE54A1-DDFD-4DE5-9EDC-9BB164555650}"/>
              </a:ext>
            </a:extLst>
          </p:cNvPr>
          <p:cNvSpPr txBox="1"/>
          <p:nvPr/>
        </p:nvSpPr>
        <p:spPr>
          <a:xfrm>
            <a:off x="4526762" y="905657"/>
            <a:ext cx="852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BAB 01</a:t>
            </a:r>
          </a:p>
        </p:txBody>
      </p:sp>
      <p:pic>
        <p:nvPicPr>
          <p:cNvPr id="2050" name="Picture 2" descr="PT Pegadaian Buka Lowongan Kerja, Ini Syarat dan Lokasi Penempatannya">
            <a:extLst>
              <a:ext uri="{FF2B5EF4-FFF2-40B4-BE49-F238E27FC236}">
                <a16:creationId xmlns:a16="http://schemas.microsoft.com/office/drawing/2014/main" id="{4A0CDF16-C769-B7CC-7A08-50C6136A0ED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8" b="15186"/>
          <a:stretch/>
        </p:blipFill>
        <p:spPr bwMode="auto">
          <a:xfrm>
            <a:off x="798512" y="2432462"/>
            <a:ext cx="8308975" cy="348992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34572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A15777A-5AEB-4F6F-A562-A304B0537D9E}"/>
              </a:ext>
            </a:extLst>
          </p:cNvPr>
          <p:cNvSpPr/>
          <p:nvPr/>
        </p:nvSpPr>
        <p:spPr>
          <a:xfrm>
            <a:off x="4080946" y="2688742"/>
            <a:ext cx="1641278" cy="2584174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>
              <a:solidFill>
                <a:schemeClr val="bg1"/>
              </a:solidFill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5F18975F-0400-45B9-93CA-1039FACA0E78}"/>
              </a:ext>
            </a:extLst>
          </p:cNvPr>
          <p:cNvSpPr/>
          <p:nvPr/>
        </p:nvSpPr>
        <p:spPr>
          <a:xfrm>
            <a:off x="4553054" y="2893322"/>
            <a:ext cx="697063" cy="697063"/>
          </a:xfrm>
          <a:prstGeom prst="round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>
              <a:solidFill>
                <a:schemeClr val="bg1"/>
              </a:solidFill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281C6D6-11E8-45E9-A48E-8E5C474222D7}"/>
              </a:ext>
            </a:extLst>
          </p:cNvPr>
          <p:cNvSpPr/>
          <p:nvPr/>
        </p:nvSpPr>
        <p:spPr>
          <a:xfrm>
            <a:off x="6167827" y="2688742"/>
            <a:ext cx="1641278" cy="258417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>
              <a:solidFill>
                <a:schemeClr val="bg1"/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A7F49C9-3E2D-4439-9412-08BB467A07D5}"/>
              </a:ext>
            </a:extLst>
          </p:cNvPr>
          <p:cNvSpPr/>
          <p:nvPr/>
        </p:nvSpPr>
        <p:spPr>
          <a:xfrm>
            <a:off x="6639935" y="2893322"/>
            <a:ext cx="697063" cy="697063"/>
          </a:xfrm>
          <a:prstGeom prst="roundRect">
            <a:avLst/>
          </a:prstGeom>
          <a:noFill/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C92F850-BC4F-4CBA-A920-D3ED80A1D0CF}"/>
              </a:ext>
            </a:extLst>
          </p:cNvPr>
          <p:cNvSpPr/>
          <p:nvPr/>
        </p:nvSpPr>
        <p:spPr>
          <a:xfrm>
            <a:off x="1938262" y="2688742"/>
            <a:ext cx="1641278" cy="2584174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385D5-992A-4688-9A8C-9FAC7DF3CD91}"/>
              </a:ext>
            </a:extLst>
          </p:cNvPr>
          <p:cNvSpPr txBox="1"/>
          <p:nvPr/>
        </p:nvSpPr>
        <p:spPr>
          <a:xfrm>
            <a:off x="2204680" y="3690207"/>
            <a:ext cx="1108447" cy="267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3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433924-6C18-431F-98CE-07B4371D64A9}"/>
              </a:ext>
            </a:extLst>
          </p:cNvPr>
          <p:cNvSpPr txBox="1"/>
          <p:nvPr/>
        </p:nvSpPr>
        <p:spPr>
          <a:xfrm>
            <a:off x="2186490" y="4069745"/>
            <a:ext cx="1144833" cy="969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75" dirty="0" err="1">
                <a:solidFill>
                  <a:schemeClr val="bg1"/>
                </a:solidFill>
              </a:rPr>
              <a:t>Phasellus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luctus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suscipit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sapien</a:t>
            </a:r>
            <a:r>
              <a:rPr lang="en-US" sz="975" dirty="0">
                <a:solidFill>
                  <a:schemeClr val="bg1"/>
                </a:solidFill>
              </a:rPr>
              <a:t> in </a:t>
            </a:r>
            <a:r>
              <a:rPr lang="en-US" sz="975" dirty="0" err="1">
                <a:solidFill>
                  <a:schemeClr val="bg1"/>
                </a:solidFill>
              </a:rPr>
              <a:t>aliquam</a:t>
            </a:r>
            <a:r>
              <a:rPr lang="en-US" sz="975" dirty="0">
                <a:solidFill>
                  <a:schemeClr val="bg1"/>
                </a:solidFill>
              </a:rPr>
              <a:t>. </a:t>
            </a:r>
            <a:r>
              <a:rPr lang="en-US" sz="975" dirty="0" err="1">
                <a:solidFill>
                  <a:schemeClr val="bg1"/>
                </a:solidFill>
              </a:rPr>
              <a:t>Vivamus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vel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metus</a:t>
            </a:r>
            <a:r>
              <a:rPr lang="en-US" sz="975" dirty="0">
                <a:solidFill>
                  <a:schemeClr val="bg1"/>
                </a:solidFill>
              </a:rPr>
              <a:t>.</a:t>
            </a:r>
            <a:endParaRPr lang="en-US" sz="975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D8B9DB-450A-49A6-93CD-474CD0AADE2E}"/>
              </a:ext>
            </a:extLst>
          </p:cNvPr>
          <p:cNvSpPr txBox="1"/>
          <p:nvPr/>
        </p:nvSpPr>
        <p:spPr>
          <a:xfrm>
            <a:off x="4493467" y="3690207"/>
            <a:ext cx="81624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8045FA-19D0-4692-A77C-4E2448C02FCA}"/>
              </a:ext>
            </a:extLst>
          </p:cNvPr>
          <p:cNvSpPr txBox="1"/>
          <p:nvPr/>
        </p:nvSpPr>
        <p:spPr>
          <a:xfrm>
            <a:off x="4329174" y="4069745"/>
            <a:ext cx="1144833" cy="969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75" dirty="0" err="1">
                <a:solidFill>
                  <a:schemeClr val="bg1"/>
                </a:solidFill>
              </a:rPr>
              <a:t>Phasellus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luctus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suscipit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sapien</a:t>
            </a:r>
            <a:r>
              <a:rPr lang="en-US" sz="975" dirty="0">
                <a:solidFill>
                  <a:schemeClr val="bg1"/>
                </a:solidFill>
              </a:rPr>
              <a:t> in </a:t>
            </a:r>
            <a:r>
              <a:rPr lang="en-US" sz="975" dirty="0" err="1">
                <a:solidFill>
                  <a:schemeClr val="bg1"/>
                </a:solidFill>
              </a:rPr>
              <a:t>aliquam</a:t>
            </a:r>
            <a:r>
              <a:rPr lang="en-US" sz="975" dirty="0">
                <a:solidFill>
                  <a:schemeClr val="bg1"/>
                </a:solidFill>
              </a:rPr>
              <a:t>. </a:t>
            </a:r>
            <a:r>
              <a:rPr lang="en-US" sz="975" dirty="0" err="1">
                <a:solidFill>
                  <a:schemeClr val="bg1"/>
                </a:solidFill>
              </a:rPr>
              <a:t>Vivamus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vel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metus</a:t>
            </a:r>
            <a:r>
              <a:rPr lang="en-US" sz="975" dirty="0">
                <a:solidFill>
                  <a:schemeClr val="bg1"/>
                </a:solidFill>
              </a:rPr>
              <a:t>.</a:t>
            </a:r>
            <a:endParaRPr lang="en-US" sz="975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02F999-8424-4AD9-9332-2703D831B194}"/>
              </a:ext>
            </a:extLst>
          </p:cNvPr>
          <p:cNvSpPr txBox="1"/>
          <p:nvPr/>
        </p:nvSpPr>
        <p:spPr>
          <a:xfrm>
            <a:off x="6580349" y="3690207"/>
            <a:ext cx="816249" cy="2674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38" b="1" dirty="0">
                <a:solidFill>
                  <a:schemeClr val="bg1"/>
                </a:solidFill>
              </a:rPr>
              <a:t>KEYWORD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DC37BD-F73E-4FCB-A4CA-0442AE2533F4}"/>
              </a:ext>
            </a:extLst>
          </p:cNvPr>
          <p:cNvSpPr txBox="1"/>
          <p:nvPr/>
        </p:nvSpPr>
        <p:spPr>
          <a:xfrm>
            <a:off x="6416055" y="4069745"/>
            <a:ext cx="1144833" cy="969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975" dirty="0" err="1">
                <a:solidFill>
                  <a:schemeClr val="bg1"/>
                </a:solidFill>
              </a:rPr>
              <a:t>Phasellus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luctus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suscipit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sapien</a:t>
            </a:r>
            <a:r>
              <a:rPr lang="en-US" sz="975" dirty="0">
                <a:solidFill>
                  <a:schemeClr val="bg1"/>
                </a:solidFill>
              </a:rPr>
              <a:t> in </a:t>
            </a:r>
            <a:r>
              <a:rPr lang="en-US" sz="975" dirty="0" err="1">
                <a:solidFill>
                  <a:schemeClr val="bg1"/>
                </a:solidFill>
              </a:rPr>
              <a:t>aliquam</a:t>
            </a:r>
            <a:r>
              <a:rPr lang="en-US" sz="975" dirty="0">
                <a:solidFill>
                  <a:schemeClr val="bg1"/>
                </a:solidFill>
              </a:rPr>
              <a:t>. </a:t>
            </a:r>
            <a:r>
              <a:rPr lang="en-US" sz="975" dirty="0" err="1">
                <a:solidFill>
                  <a:schemeClr val="bg1"/>
                </a:solidFill>
              </a:rPr>
              <a:t>Vivamus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vel</a:t>
            </a:r>
            <a:r>
              <a:rPr lang="en-US" sz="975" dirty="0">
                <a:solidFill>
                  <a:schemeClr val="bg1"/>
                </a:solidFill>
              </a:rPr>
              <a:t> </a:t>
            </a:r>
            <a:r>
              <a:rPr lang="en-US" sz="975" dirty="0" err="1">
                <a:solidFill>
                  <a:schemeClr val="bg1"/>
                </a:solidFill>
              </a:rPr>
              <a:t>metus</a:t>
            </a:r>
            <a:r>
              <a:rPr lang="en-US" sz="975" dirty="0">
                <a:solidFill>
                  <a:schemeClr val="bg1"/>
                </a:solidFill>
              </a:rPr>
              <a:t>.</a:t>
            </a:r>
            <a:endParaRPr lang="en-US" sz="975" b="1" dirty="0">
              <a:solidFill>
                <a:schemeClr val="bg1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0D6292-6795-41B3-BE93-65AD76225663}"/>
              </a:ext>
            </a:extLst>
          </p:cNvPr>
          <p:cNvGrpSpPr/>
          <p:nvPr/>
        </p:nvGrpSpPr>
        <p:grpSpPr>
          <a:xfrm>
            <a:off x="6827980" y="3008699"/>
            <a:ext cx="320973" cy="467573"/>
            <a:chOff x="7902575" y="3140075"/>
            <a:chExt cx="330200" cy="481013"/>
          </a:xfrm>
          <a:solidFill>
            <a:schemeClr val="bg1"/>
          </a:solidFill>
        </p:grpSpPr>
        <p:sp>
          <p:nvSpPr>
            <p:cNvPr id="24" name="Oval 339">
              <a:extLst>
                <a:ext uri="{FF2B5EF4-FFF2-40B4-BE49-F238E27FC236}">
                  <a16:creationId xmlns:a16="http://schemas.microsoft.com/office/drawing/2014/main" id="{1F53C3BC-120F-4D20-AB88-FEE5A5CE4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7513" y="3275013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25" name="Oval 340">
              <a:extLst>
                <a:ext uri="{FF2B5EF4-FFF2-40B4-BE49-F238E27FC236}">
                  <a16:creationId xmlns:a16="http://schemas.microsoft.com/office/drawing/2014/main" id="{61637755-8BAA-4ED4-9E65-B2352B7870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7513" y="3454400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26" name="Oval 341">
              <a:extLst>
                <a:ext uri="{FF2B5EF4-FFF2-40B4-BE49-F238E27FC236}">
                  <a16:creationId xmlns:a16="http://schemas.microsoft.com/office/drawing/2014/main" id="{DA1AB029-A5C5-4168-B600-D161D90CC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47025" y="3365500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27" name="Oval 342">
              <a:extLst>
                <a:ext uri="{FF2B5EF4-FFF2-40B4-BE49-F238E27FC236}">
                  <a16:creationId xmlns:a16="http://schemas.microsoft.com/office/drawing/2014/main" id="{B407F603-6FF6-4BAE-9414-54411F12A7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8000" y="3365500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28" name="Freeform 343">
              <a:extLst>
                <a:ext uri="{FF2B5EF4-FFF2-40B4-BE49-F238E27FC236}">
                  <a16:creationId xmlns:a16="http://schemas.microsoft.com/office/drawing/2014/main" id="{2F17B759-B2BD-4BEB-9C99-8B103CFB86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013" y="3429000"/>
              <a:ext cx="30163" cy="30163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29" name="Freeform 344">
              <a:extLst>
                <a:ext uri="{FF2B5EF4-FFF2-40B4-BE49-F238E27FC236}">
                  <a16:creationId xmlns:a16="http://schemas.microsoft.com/office/drawing/2014/main" id="{8C65E0E3-259C-403E-ADE7-6EDF5BDD5C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013" y="3300413"/>
              <a:ext cx="30163" cy="30163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30" name="Freeform 345">
              <a:extLst>
                <a:ext uri="{FF2B5EF4-FFF2-40B4-BE49-F238E27FC236}">
                  <a16:creationId xmlns:a16="http://schemas.microsoft.com/office/drawing/2014/main" id="{C5A3CAB2-2B64-4FB2-93A4-9649DE076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1013" y="3429000"/>
              <a:ext cx="30163" cy="30163"/>
            </a:xfrm>
            <a:custGeom>
              <a:avLst/>
              <a:gdLst>
                <a:gd name="T0" fmla="*/ 1 w 8"/>
                <a:gd name="T1" fmla="*/ 1 h 8"/>
                <a:gd name="T2" fmla="*/ 1 w 8"/>
                <a:gd name="T3" fmla="*/ 7 h 8"/>
                <a:gd name="T4" fmla="*/ 7 w 8"/>
                <a:gd name="T5" fmla="*/ 7 h 8"/>
                <a:gd name="T6" fmla="*/ 7 w 8"/>
                <a:gd name="T7" fmla="*/ 1 h 8"/>
                <a:gd name="T8" fmla="*/ 1 w 8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1" y="1"/>
                  </a:moveTo>
                  <a:cubicBezTo>
                    <a:pt x="0" y="3"/>
                    <a:pt x="0" y="5"/>
                    <a:pt x="1" y="7"/>
                  </a:cubicBezTo>
                  <a:cubicBezTo>
                    <a:pt x="3" y="8"/>
                    <a:pt x="5" y="8"/>
                    <a:pt x="7" y="7"/>
                  </a:cubicBezTo>
                  <a:cubicBezTo>
                    <a:pt x="8" y="5"/>
                    <a:pt x="8" y="3"/>
                    <a:pt x="7" y="1"/>
                  </a:cubicBezTo>
                  <a:cubicBezTo>
                    <a:pt x="5" y="0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31" name="Freeform 346">
              <a:extLst>
                <a:ext uri="{FF2B5EF4-FFF2-40B4-BE49-F238E27FC236}">
                  <a16:creationId xmlns:a16="http://schemas.microsoft.com/office/drawing/2014/main" id="{E7262274-17DC-43B9-8496-475A39E6D8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02575" y="3140075"/>
              <a:ext cx="330200" cy="481013"/>
            </a:xfrm>
            <a:custGeom>
              <a:avLst/>
              <a:gdLst>
                <a:gd name="T0" fmla="*/ 80 w 88"/>
                <a:gd name="T1" fmla="*/ 56 h 128"/>
                <a:gd name="T2" fmla="*/ 79 w 88"/>
                <a:gd name="T3" fmla="*/ 56 h 128"/>
                <a:gd name="T4" fmla="*/ 70 w 88"/>
                <a:gd name="T5" fmla="*/ 38 h 128"/>
                <a:gd name="T6" fmla="*/ 64 w 88"/>
                <a:gd name="T7" fmla="*/ 7 h 128"/>
                <a:gd name="T8" fmla="*/ 56 w 88"/>
                <a:gd name="T9" fmla="*/ 0 h 128"/>
                <a:gd name="T10" fmla="*/ 24 w 88"/>
                <a:gd name="T11" fmla="*/ 0 h 128"/>
                <a:gd name="T12" fmla="*/ 17 w 88"/>
                <a:gd name="T13" fmla="*/ 7 h 128"/>
                <a:gd name="T14" fmla="*/ 11 w 88"/>
                <a:gd name="T15" fmla="*/ 37 h 128"/>
                <a:gd name="T16" fmla="*/ 0 w 88"/>
                <a:gd name="T17" fmla="*/ 64 h 128"/>
                <a:gd name="T18" fmla="*/ 10 w 88"/>
                <a:gd name="T19" fmla="*/ 91 h 128"/>
                <a:gd name="T20" fmla="*/ 16 w 88"/>
                <a:gd name="T21" fmla="*/ 121 h 128"/>
                <a:gd name="T22" fmla="*/ 24 w 88"/>
                <a:gd name="T23" fmla="*/ 128 h 128"/>
                <a:gd name="T24" fmla="*/ 56 w 88"/>
                <a:gd name="T25" fmla="*/ 128 h 128"/>
                <a:gd name="T26" fmla="*/ 64 w 88"/>
                <a:gd name="T27" fmla="*/ 121 h 128"/>
                <a:gd name="T28" fmla="*/ 70 w 88"/>
                <a:gd name="T29" fmla="*/ 91 h 128"/>
                <a:gd name="T30" fmla="*/ 79 w 88"/>
                <a:gd name="T31" fmla="*/ 72 h 128"/>
                <a:gd name="T32" fmla="*/ 80 w 88"/>
                <a:gd name="T33" fmla="*/ 72 h 128"/>
                <a:gd name="T34" fmla="*/ 88 w 88"/>
                <a:gd name="T35" fmla="*/ 64 h 128"/>
                <a:gd name="T36" fmla="*/ 80 w 88"/>
                <a:gd name="T37" fmla="*/ 56 h 128"/>
                <a:gd name="T38" fmla="*/ 24 w 88"/>
                <a:gd name="T39" fmla="*/ 8 h 128"/>
                <a:gd name="T40" fmla="*/ 56 w 88"/>
                <a:gd name="T41" fmla="*/ 8 h 128"/>
                <a:gd name="T42" fmla="*/ 60 w 88"/>
                <a:gd name="T43" fmla="*/ 30 h 128"/>
                <a:gd name="T44" fmla="*/ 40 w 88"/>
                <a:gd name="T45" fmla="*/ 24 h 128"/>
                <a:gd name="T46" fmla="*/ 20 w 88"/>
                <a:gd name="T47" fmla="*/ 30 h 128"/>
                <a:gd name="T48" fmla="*/ 24 w 88"/>
                <a:gd name="T49" fmla="*/ 8 h 128"/>
                <a:gd name="T50" fmla="*/ 56 w 88"/>
                <a:gd name="T51" fmla="*/ 120 h 128"/>
                <a:gd name="T52" fmla="*/ 24 w 88"/>
                <a:gd name="T53" fmla="*/ 120 h 128"/>
                <a:gd name="T54" fmla="*/ 20 w 88"/>
                <a:gd name="T55" fmla="*/ 98 h 128"/>
                <a:gd name="T56" fmla="*/ 40 w 88"/>
                <a:gd name="T57" fmla="*/ 104 h 128"/>
                <a:gd name="T58" fmla="*/ 60 w 88"/>
                <a:gd name="T59" fmla="*/ 98 h 128"/>
                <a:gd name="T60" fmla="*/ 56 w 88"/>
                <a:gd name="T61" fmla="*/ 120 h 128"/>
                <a:gd name="T62" fmla="*/ 40 w 88"/>
                <a:gd name="T63" fmla="*/ 96 h 128"/>
                <a:gd name="T64" fmla="*/ 8 w 88"/>
                <a:gd name="T65" fmla="*/ 64 h 128"/>
                <a:gd name="T66" fmla="*/ 40 w 88"/>
                <a:gd name="T67" fmla="*/ 32 h 128"/>
                <a:gd name="T68" fmla="*/ 72 w 88"/>
                <a:gd name="T69" fmla="*/ 64 h 128"/>
                <a:gd name="T70" fmla="*/ 40 w 88"/>
                <a:gd name="T71" fmla="*/ 9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128">
                  <a:moveTo>
                    <a:pt x="80" y="56"/>
                  </a:moveTo>
                  <a:cubicBezTo>
                    <a:pt x="80" y="56"/>
                    <a:pt x="79" y="56"/>
                    <a:pt x="79" y="56"/>
                  </a:cubicBezTo>
                  <a:cubicBezTo>
                    <a:pt x="78" y="49"/>
                    <a:pt x="75" y="43"/>
                    <a:pt x="70" y="38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3"/>
                    <a:pt x="60" y="0"/>
                    <a:pt x="5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7" y="3"/>
                    <a:pt x="17" y="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4" y="44"/>
                    <a:pt x="0" y="53"/>
                    <a:pt x="0" y="64"/>
                  </a:cubicBezTo>
                  <a:cubicBezTo>
                    <a:pt x="0" y="74"/>
                    <a:pt x="4" y="84"/>
                    <a:pt x="10" y="91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7" y="125"/>
                    <a:pt x="20" y="128"/>
                    <a:pt x="24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60" y="128"/>
                    <a:pt x="63" y="125"/>
                    <a:pt x="64" y="121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5"/>
                    <a:pt x="78" y="79"/>
                    <a:pt x="79" y="72"/>
                  </a:cubicBezTo>
                  <a:cubicBezTo>
                    <a:pt x="79" y="72"/>
                    <a:pt x="80" y="72"/>
                    <a:pt x="80" y="72"/>
                  </a:cubicBezTo>
                  <a:cubicBezTo>
                    <a:pt x="84" y="72"/>
                    <a:pt x="88" y="68"/>
                    <a:pt x="88" y="64"/>
                  </a:cubicBezTo>
                  <a:cubicBezTo>
                    <a:pt x="88" y="60"/>
                    <a:pt x="84" y="56"/>
                    <a:pt x="80" y="56"/>
                  </a:cubicBezTo>
                  <a:close/>
                  <a:moveTo>
                    <a:pt x="24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55" y="26"/>
                    <a:pt x="48" y="24"/>
                    <a:pt x="40" y="24"/>
                  </a:cubicBezTo>
                  <a:cubicBezTo>
                    <a:pt x="33" y="24"/>
                    <a:pt x="26" y="26"/>
                    <a:pt x="20" y="30"/>
                  </a:cubicBezTo>
                  <a:lnTo>
                    <a:pt x="24" y="8"/>
                  </a:lnTo>
                  <a:close/>
                  <a:moveTo>
                    <a:pt x="56" y="120"/>
                  </a:moveTo>
                  <a:cubicBezTo>
                    <a:pt x="24" y="120"/>
                    <a:pt x="24" y="120"/>
                    <a:pt x="24" y="120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6" y="102"/>
                    <a:pt x="33" y="104"/>
                    <a:pt x="40" y="104"/>
                  </a:cubicBezTo>
                  <a:cubicBezTo>
                    <a:pt x="47" y="104"/>
                    <a:pt x="54" y="102"/>
                    <a:pt x="60" y="98"/>
                  </a:cubicBezTo>
                  <a:lnTo>
                    <a:pt x="56" y="120"/>
                  </a:lnTo>
                  <a:close/>
                  <a:moveTo>
                    <a:pt x="40" y="96"/>
                  </a:moveTo>
                  <a:cubicBezTo>
                    <a:pt x="22" y="96"/>
                    <a:pt x="8" y="82"/>
                    <a:pt x="8" y="64"/>
                  </a:cubicBezTo>
                  <a:cubicBezTo>
                    <a:pt x="8" y="46"/>
                    <a:pt x="22" y="32"/>
                    <a:pt x="40" y="32"/>
                  </a:cubicBezTo>
                  <a:cubicBezTo>
                    <a:pt x="58" y="32"/>
                    <a:pt x="72" y="46"/>
                    <a:pt x="72" y="64"/>
                  </a:cubicBezTo>
                  <a:cubicBezTo>
                    <a:pt x="72" y="82"/>
                    <a:pt x="58" y="96"/>
                    <a:pt x="40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32" name="Freeform 347">
              <a:extLst>
                <a:ext uri="{FF2B5EF4-FFF2-40B4-BE49-F238E27FC236}">
                  <a16:creationId xmlns:a16="http://schemas.microsoft.com/office/drawing/2014/main" id="{99679327-2672-4806-9DC0-BD8C21838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513" y="3305175"/>
              <a:ext cx="90488" cy="90488"/>
            </a:xfrm>
            <a:custGeom>
              <a:avLst/>
              <a:gdLst>
                <a:gd name="T0" fmla="*/ 24 w 24"/>
                <a:gd name="T1" fmla="*/ 0 h 24"/>
                <a:gd name="T2" fmla="*/ 22 w 24"/>
                <a:gd name="T3" fmla="*/ 0 h 24"/>
                <a:gd name="T4" fmla="*/ 1 w 24"/>
                <a:gd name="T5" fmla="*/ 17 h 24"/>
                <a:gd name="T6" fmla="*/ 0 w 24"/>
                <a:gd name="T7" fmla="*/ 20 h 24"/>
                <a:gd name="T8" fmla="*/ 1 w 24"/>
                <a:gd name="T9" fmla="*/ 23 h 24"/>
                <a:gd name="T10" fmla="*/ 4 w 24"/>
                <a:gd name="T11" fmla="*/ 24 h 24"/>
                <a:gd name="T12" fmla="*/ 7 w 24"/>
                <a:gd name="T13" fmla="*/ 23 h 24"/>
                <a:gd name="T14" fmla="*/ 14 w 24"/>
                <a:gd name="T15" fmla="*/ 14 h 24"/>
                <a:gd name="T16" fmla="*/ 24 w 24"/>
                <a:gd name="T17" fmla="*/ 2 h 24"/>
                <a:gd name="T18" fmla="*/ 24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24" y="0"/>
                  </a:moveTo>
                  <a:cubicBezTo>
                    <a:pt x="23" y="0"/>
                    <a:pt x="23" y="0"/>
                    <a:pt x="22" y="0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2" y="24"/>
                    <a:pt x="3" y="24"/>
                    <a:pt x="4" y="24"/>
                  </a:cubicBezTo>
                  <a:cubicBezTo>
                    <a:pt x="5" y="24"/>
                    <a:pt x="6" y="24"/>
                    <a:pt x="7" y="2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1"/>
                    <a:pt x="24" y="1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93068F-6751-4F9B-A48A-E288F17D53F4}"/>
              </a:ext>
            </a:extLst>
          </p:cNvPr>
          <p:cNvGrpSpPr/>
          <p:nvPr/>
        </p:nvGrpSpPr>
        <p:grpSpPr>
          <a:xfrm>
            <a:off x="4709764" y="3050664"/>
            <a:ext cx="383643" cy="383643"/>
            <a:chOff x="128589" y="4298950"/>
            <a:chExt cx="298450" cy="298450"/>
          </a:xfrm>
          <a:solidFill>
            <a:schemeClr val="bg1"/>
          </a:solidFill>
        </p:grpSpPr>
        <p:sp>
          <p:nvSpPr>
            <p:cNvPr id="34" name="Freeform 178">
              <a:extLst>
                <a:ext uri="{FF2B5EF4-FFF2-40B4-BE49-F238E27FC236}">
                  <a16:creationId xmlns:a16="http://schemas.microsoft.com/office/drawing/2014/main" id="{DFFA36C9-1FB8-4D18-8F27-A78203EFCC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589" y="4298950"/>
              <a:ext cx="298450" cy="298450"/>
            </a:xfrm>
            <a:custGeom>
              <a:avLst/>
              <a:gdLst>
                <a:gd name="T0" fmla="*/ 86 w 112"/>
                <a:gd name="T1" fmla="*/ 0 h 112"/>
                <a:gd name="T2" fmla="*/ 26 w 112"/>
                <a:gd name="T3" fmla="*/ 0 h 112"/>
                <a:gd name="T4" fmla="*/ 0 w 112"/>
                <a:gd name="T5" fmla="*/ 26 h 112"/>
                <a:gd name="T6" fmla="*/ 0 w 112"/>
                <a:gd name="T7" fmla="*/ 86 h 112"/>
                <a:gd name="T8" fmla="*/ 26 w 112"/>
                <a:gd name="T9" fmla="*/ 112 h 112"/>
                <a:gd name="T10" fmla="*/ 86 w 112"/>
                <a:gd name="T11" fmla="*/ 112 h 112"/>
                <a:gd name="T12" fmla="*/ 112 w 112"/>
                <a:gd name="T13" fmla="*/ 86 h 112"/>
                <a:gd name="T14" fmla="*/ 112 w 112"/>
                <a:gd name="T15" fmla="*/ 26 h 112"/>
                <a:gd name="T16" fmla="*/ 86 w 112"/>
                <a:gd name="T17" fmla="*/ 0 h 112"/>
                <a:gd name="T18" fmla="*/ 104 w 112"/>
                <a:gd name="T19" fmla="*/ 86 h 112"/>
                <a:gd name="T20" fmla="*/ 86 w 112"/>
                <a:gd name="T21" fmla="*/ 104 h 112"/>
                <a:gd name="T22" fmla="*/ 26 w 112"/>
                <a:gd name="T23" fmla="*/ 104 h 112"/>
                <a:gd name="T24" fmla="*/ 8 w 112"/>
                <a:gd name="T25" fmla="*/ 86 h 112"/>
                <a:gd name="T26" fmla="*/ 8 w 112"/>
                <a:gd name="T27" fmla="*/ 26 h 112"/>
                <a:gd name="T28" fmla="*/ 26 w 112"/>
                <a:gd name="T29" fmla="*/ 8 h 112"/>
                <a:gd name="T30" fmla="*/ 86 w 112"/>
                <a:gd name="T31" fmla="*/ 8 h 112"/>
                <a:gd name="T32" fmla="*/ 104 w 112"/>
                <a:gd name="T33" fmla="*/ 26 h 112"/>
                <a:gd name="T34" fmla="*/ 104 w 112"/>
                <a:gd name="T35" fmla="*/ 8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2" h="112">
                  <a:moveTo>
                    <a:pt x="8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100"/>
                    <a:pt x="12" y="112"/>
                    <a:pt x="2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100" y="112"/>
                    <a:pt x="112" y="100"/>
                    <a:pt x="112" y="8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12"/>
                    <a:pt x="100" y="0"/>
                    <a:pt x="86" y="0"/>
                  </a:cubicBezTo>
                  <a:close/>
                  <a:moveTo>
                    <a:pt x="104" y="86"/>
                  </a:moveTo>
                  <a:cubicBezTo>
                    <a:pt x="104" y="96"/>
                    <a:pt x="96" y="104"/>
                    <a:pt x="86" y="104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16" y="104"/>
                    <a:pt x="8" y="96"/>
                    <a:pt x="8" y="8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16"/>
                    <a:pt x="16" y="8"/>
                    <a:pt x="26" y="8"/>
                  </a:cubicBezTo>
                  <a:cubicBezTo>
                    <a:pt x="86" y="8"/>
                    <a:pt x="86" y="8"/>
                    <a:pt x="86" y="8"/>
                  </a:cubicBezTo>
                  <a:cubicBezTo>
                    <a:pt x="96" y="8"/>
                    <a:pt x="104" y="16"/>
                    <a:pt x="104" y="26"/>
                  </a:cubicBezTo>
                  <a:lnTo>
                    <a:pt x="10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35" name="Freeform 179">
              <a:extLst>
                <a:ext uri="{FF2B5EF4-FFF2-40B4-BE49-F238E27FC236}">
                  <a16:creationId xmlns:a16="http://schemas.microsoft.com/office/drawing/2014/main" id="{5D877F98-0AEC-4F99-98FF-A5E5882DF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6" y="4351338"/>
              <a:ext cx="65088" cy="65088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36" name="Freeform 180">
              <a:extLst>
                <a:ext uri="{FF2B5EF4-FFF2-40B4-BE49-F238E27FC236}">
                  <a16:creationId xmlns:a16="http://schemas.microsoft.com/office/drawing/2014/main" id="{79DE53AA-150E-4B99-B6D0-583133402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064" y="4416425"/>
              <a:ext cx="63500" cy="63500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37" name="Freeform 181">
              <a:extLst>
                <a:ext uri="{FF2B5EF4-FFF2-40B4-BE49-F238E27FC236}">
                  <a16:creationId xmlns:a16="http://schemas.microsoft.com/office/drawing/2014/main" id="{41300201-141A-4416-9E47-9BAF59FF2E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64" y="4351338"/>
              <a:ext cx="63500" cy="65088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41" name="Freeform 182">
              <a:extLst>
                <a:ext uri="{FF2B5EF4-FFF2-40B4-BE49-F238E27FC236}">
                  <a16:creationId xmlns:a16="http://schemas.microsoft.com/office/drawing/2014/main" id="{7D4DE23F-26CC-4EF2-BE2D-B9659040DF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976" y="4479925"/>
              <a:ext cx="65088" cy="63500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  <p:sp>
          <p:nvSpPr>
            <p:cNvPr id="42" name="Freeform 183">
              <a:extLst>
                <a:ext uri="{FF2B5EF4-FFF2-40B4-BE49-F238E27FC236}">
                  <a16:creationId xmlns:a16="http://schemas.microsoft.com/office/drawing/2014/main" id="{48F196D5-B299-4268-B24F-E09FF6B9A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64" y="4479925"/>
              <a:ext cx="63500" cy="63500"/>
            </a:xfrm>
            <a:custGeom>
              <a:avLst/>
              <a:gdLst>
                <a:gd name="T0" fmla="*/ 12 w 24"/>
                <a:gd name="T1" fmla="*/ 4 h 24"/>
                <a:gd name="T2" fmla="*/ 20 w 24"/>
                <a:gd name="T3" fmla="*/ 12 h 24"/>
                <a:gd name="T4" fmla="*/ 12 w 24"/>
                <a:gd name="T5" fmla="*/ 20 h 24"/>
                <a:gd name="T6" fmla="*/ 4 w 24"/>
                <a:gd name="T7" fmla="*/ 12 h 24"/>
                <a:gd name="T8" fmla="*/ 12 w 24"/>
                <a:gd name="T9" fmla="*/ 4 h 24"/>
                <a:gd name="T10" fmla="*/ 12 w 24"/>
                <a:gd name="T11" fmla="*/ 0 h 24"/>
                <a:gd name="T12" fmla="*/ 0 w 24"/>
                <a:gd name="T13" fmla="*/ 12 h 24"/>
                <a:gd name="T14" fmla="*/ 12 w 24"/>
                <a:gd name="T15" fmla="*/ 24 h 24"/>
                <a:gd name="T16" fmla="*/ 24 w 24"/>
                <a:gd name="T17" fmla="*/ 12 h 24"/>
                <a:gd name="T18" fmla="*/ 12 w 2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4">
                  <a:moveTo>
                    <a:pt x="12" y="4"/>
                  </a:moveTo>
                  <a:cubicBezTo>
                    <a:pt x="16" y="4"/>
                    <a:pt x="20" y="8"/>
                    <a:pt x="20" y="12"/>
                  </a:cubicBezTo>
                  <a:cubicBezTo>
                    <a:pt x="20" y="16"/>
                    <a:pt x="16" y="20"/>
                    <a:pt x="12" y="20"/>
                  </a:cubicBezTo>
                  <a:cubicBezTo>
                    <a:pt x="8" y="20"/>
                    <a:pt x="4" y="16"/>
                    <a:pt x="4" y="12"/>
                  </a:cubicBezTo>
                  <a:cubicBezTo>
                    <a:pt x="4" y="8"/>
                    <a:pt x="8" y="4"/>
                    <a:pt x="12" y="4"/>
                  </a:cubicBezTo>
                  <a:moveTo>
                    <a:pt x="12" y="0"/>
                  </a:moveTo>
                  <a:cubicBezTo>
                    <a:pt x="5" y="0"/>
                    <a:pt x="0" y="5"/>
                    <a:pt x="0" y="12"/>
                  </a:cubicBezTo>
                  <a:cubicBezTo>
                    <a:pt x="0" y="19"/>
                    <a:pt x="5" y="24"/>
                    <a:pt x="12" y="24"/>
                  </a:cubicBezTo>
                  <a:cubicBezTo>
                    <a:pt x="19" y="24"/>
                    <a:pt x="24" y="19"/>
                    <a:pt x="24" y="12"/>
                  </a:cubicBezTo>
                  <a:cubicBezTo>
                    <a:pt x="24" y="5"/>
                    <a:pt x="19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E789D72-D939-44F3-8AB2-F4780709006B}"/>
              </a:ext>
            </a:extLst>
          </p:cNvPr>
          <p:cNvSpPr/>
          <p:nvPr/>
        </p:nvSpPr>
        <p:spPr>
          <a:xfrm>
            <a:off x="2410372" y="2893322"/>
            <a:ext cx="697063" cy="697063"/>
          </a:xfrm>
          <a:prstGeom prst="roundRect">
            <a:avLst/>
          </a:prstGeom>
          <a:noFill/>
          <a:ln w="571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9CDD80-8E50-4BA7-B6F6-9E3586F5F94F}"/>
              </a:ext>
            </a:extLst>
          </p:cNvPr>
          <p:cNvGrpSpPr/>
          <p:nvPr/>
        </p:nvGrpSpPr>
        <p:grpSpPr>
          <a:xfrm>
            <a:off x="2523575" y="3007928"/>
            <a:ext cx="470659" cy="469116"/>
            <a:chOff x="3959225" y="5064125"/>
            <a:chExt cx="484188" cy="482601"/>
          </a:xfrm>
          <a:solidFill>
            <a:schemeClr val="bg1"/>
          </a:solidFill>
        </p:grpSpPr>
        <p:sp>
          <p:nvSpPr>
            <p:cNvPr id="17" name="Freeform 333">
              <a:extLst>
                <a:ext uri="{FF2B5EF4-FFF2-40B4-BE49-F238E27FC236}">
                  <a16:creationId xmlns:a16="http://schemas.microsoft.com/office/drawing/2014/main" id="{C9C4B762-16B8-4528-B75E-BAD0592262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9225" y="5110163"/>
              <a:ext cx="442913" cy="436563"/>
            </a:xfrm>
            <a:custGeom>
              <a:avLst/>
              <a:gdLst>
                <a:gd name="T0" fmla="*/ 84 w 118"/>
                <a:gd name="T1" fmla="*/ 3 h 116"/>
                <a:gd name="T2" fmla="*/ 77 w 118"/>
                <a:gd name="T3" fmla="*/ 0 h 116"/>
                <a:gd name="T4" fmla="*/ 70 w 118"/>
                <a:gd name="T5" fmla="*/ 3 h 116"/>
                <a:gd name="T6" fmla="*/ 64 w 118"/>
                <a:gd name="T7" fmla="*/ 9 h 116"/>
                <a:gd name="T8" fmla="*/ 61 w 118"/>
                <a:gd name="T9" fmla="*/ 16 h 116"/>
                <a:gd name="T10" fmla="*/ 62 w 118"/>
                <a:gd name="T11" fmla="*/ 21 h 116"/>
                <a:gd name="T12" fmla="*/ 8 w 118"/>
                <a:gd name="T13" fmla="*/ 43 h 116"/>
                <a:gd name="T14" fmla="*/ 1 w 118"/>
                <a:gd name="T15" fmla="*/ 51 h 116"/>
                <a:gd name="T16" fmla="*/ 5 w 118"/>
                <a:gd name="T17" fmla="*/ 62 h 116"/>
                <a:gd name="T18" fmla="*/ 55 w 118"/>
                <a:gd name="T19" fmla="*/ 112 h 116"/>
                <a:gd name="T20" fmla="*/ 64 w 118"/>
                <a:gd name="T21" fmla="*/ 116 h 116"/>
                <a:gd name="T22" fmla="*/ 64 w 118"/>
                <a:gd name="T23" fmla="*/ 116 h 116"/>
                <a:gd name="T24" fmla="*/ 66 w 118"/>
                <a:gd name="T25" fmla="*/ 116 h 116"/>
                <a:gd name="T26" fmla="*/ 75 w 118"/>
                <a:gd name="T27" fmla="*/ 108 h 116"/>
                <a:gd name="T28" fmla="*/ 96 w 118"/>
                <a:gd name="T29" fmla="*/ 55 h 116"/>
                <a:gd name="T30" fmla="*/ 102 w 118"/>
                <a:gd name="T31" fmla="*/ 57 h 116"/>
                <a:gd name="T32" fmla="*/ 109 w 118"/>
                <a:gd name="T33" fmla="*/ 54 h 116"/>
                <a:gd name="T34" fmla="*/ 115 w 118"/>
                <a:gd name="T35" fmla="*/ 48 h 116"/>
                <a:gd name="T36" fmla="*/ 118 w 118"/>
                <a:gd name="T37" fmla="*/ 41 h 116"/>
                <a:gd name="T38" fmla="*/ 115 w 118"/>
                <a:gd name="T39" fmla="*/ 34 h 116"/>
                <a:gd name="T40" fmla="*/ 84 w 118"/>
                <a:gd name="T41" fmla="*/ 3 h 116"/>
                <a:gd name="T42" fmla="*/ 68 w 118"/>
                <a:gd name="T43" fmla="*/ 105 h 116"/>
                <a:gd name="T44" fmla="*/ 65 w 118"/>
                <a:gd name="T45" fmla="*/ 108 h 116"/>
                <a:gd name="T46" fmla="*/ 64 w 118"/>
                <a:gd name="T47" fmla="*/ 108 h 116"/>
                <a:gd name="T48" fmla="*/ 61 w 118"/>
                <a:gd name="T49" fmla="*/ 107 h 116"/>
                <a:gd name="T50" fmla="*/ 10 w 118"/>
                <a:gd name="T51" fmla="*/ 56 h 116"/>
                <a:gd name="T52" fmla="*/ 9 w 118"/>
                <a:gd name="T53" fmla="*/ 53 h 116"/>
                <a:gd name="T54" fmla="*/ 11 w 118"/>
                <a:gd name="T55" fmla="*/ 50 h 116"/>
                <a:gd name="T56" fmla="*/ 36 w 118"/>
                <a:gd name="T57" fmla="*/ 40 h 116"/>
                <a:gd name="T58" fmla="*/ 87 w 118"/>
                <a:gd name="T59" fmla="*/ 58 h 116"/>
                <a:gd name="T60" fmla="*/ 68 w 118"/>
                <a:gd name="T61" fmla="*/ 105 h 116"/>
                <a:gd name="T62" fmla="*/ 109 w 118"/>
                <a:gd name="T63" fmla="*/ 42 h 116"/>
                <a:gd name="T64" fmla="*/ 103 w 118"/>
                <a:gd name="T65" fmla="*/ 48 h 116"/>
                <a:gd name="T66" fmla="*/ 100 w 118"/>
                <a:gd name="T67" fmla="*/ 48 h 116"/>
                <a:gd name="T68" fmla="*/ 93 w 118"/>
                <a:gd name="T69" fmla="*/ 41 h 116"/>
                <a:gd name="T70" fmla="*/ 88 w 118"/>
                <a:gd name="T71" fmla="*/ 55 h 116"/>
                <a:gd name="T72" fmla="*/ 88 w 118"/>
                <a:gd name="T73" fmla="*/ 54 h 116"/>
                <a:gd name="T74" fmla="*/ 53 w 118"/>
                <a:gd name="T75" fmla="*/ 39 h 116"/>
                <a:gd name="T76" fmla="*/ 42 w 118"/>
                <a:gd name="T77" fmla="*/ 38 h 116"/>
                <a:gd name="T78" fmla="*/ 76 w 118"/>
                <a:gd name="T79" fmla="*/ 24 h 116"/>
                <a:gd name="T80" fmla="*/ 70 w 118"/>
                <a:gd name="T81" fmla="*/ 17 h 116"/>
                <a:gd name="T82" fmla="*/ 70 w 118"/>
                <a:gd name="T83" fmla="*/ 14 h 116"/>
                <a:gd name="T84" fmla="*/ 75 w 118"/>
                <a:gd name="T85" fmla="*/ 9 h 116"/>
                <a:gd name="T86" fmla="*/ 78 w 118"/>
                <a:gd name="T87" fmla="*/ 9 h 116"/>
                <a:gd name="T88" fmla="*/ 109 w 118"/>
                <a:gd name="T89" fmla="*/ 39 h 116"/>
                <a:gd name="T90" fmla="*/ 109 w 118"/>
                <a:gd name="T91" fmla="*/ 4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116">
                  <a:moveTo>
                    <a:pt x="84" y="3"/>
                  </a:moveTo>
                  <a:cubicBezTo>
                    <a:pt x="82" y="1"/>
                    <a:pt x="79" y="0"/>
                    <a:pt x="77" y="0"/>
                  </a:cubicBezTo>
                  <a:cubicBezTo>
                    <a:pt x="74" y="0"/>
                    <a:pt x="71" y="1"/>
                    <a:pt x="70" y="3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2" y="10"/>
                    <a:pt x="61" y="13"/>
                    <a:pt x="61" y="16"/>
                  </a:cubicBezTo>
                  <a:cubicBezTo>
                    <a:pt x="61" y="18"/>
                    <a:pt x="62" y="19"/>
                    <a:pt x="62" y="2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5" y="44"/>
                    <a:pt x="2" y="48"/>
                    <a:pt x="1" y="51"/>
                  </a:cubicBezTo>
                  <a:cubicBezTo>
                    <a:pt x="0" y="55"/>
                    <a:pt x="2" y="59"/>
                    <a:pt x="5" y="62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8" y="115"/>
                    <a:pt x="61" y="116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ubicBezTo>
                    <a:pt x="65" y="116"/>
                    <a:pt x="66" y="116"/>
                    <a:pt x="66" y="116"/>
                  </a:cubicBezTo>
                  <a:cubicBezTo>
                    <a:pt x="70" y="115"/>
                    <a:pt x="74" y="112"/>
                    <a:pt x="75" y="108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8" y="56"/>
                    <a:pt x="100" y="57"/>
                    <a:pt x="102" y="57"/>
                  </a:cubicBezTo>
                  <a:cubicBezTo>
                    <a:pt x="105" y="57"/>
                    <a:pt x="107" y="56"/>
                    <a:pt x="109" y="54"/>
                  </a:cubicBezTo>
                  <a:cubicBezTo>
                    <a:pt x="115" y="48"/>
                    <a:pt x="115" y="48"/>
                    <a:pt x="115" y="48"/>
                  </a:cubicBezTo>
                  <a:cubicBezTo>
                    <a:pt x="117" y="46"/>
                    <a:pt x="118" y="44"/>
                    <a:pt x="118" y="41"/>
                  </a:cubicBezTo>
                  <a:cubicBezTo>
                    <a:pt x="118" y="38"/>
                    <a:pt x="117" y="36"/>
                    <a:pt x="115" y="34"/>
                  </a:cubicBezTo>
                  <a:lnTo>
                    <a:pt x="84" y="3"/>
                  </a:lnTo>
                  <a:close/>
                  <a:moveTo>
                    <a:pt x="68" y="105"/>
                  </a:moveTo>
                  <a:cubicBezTo>
                    <a:pt x="67" y="107"/>
                    <a:pt x="66" y="108"/>
                    <a:pt x="65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3" y="108"/>
                    <a:pt x="62" y="108"/>
                    <a:pt x="61" y="107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9" y="56"/>
                    <a:pt x="9" y="54"/>
                    <a:pt x="9" y="53"/>
                  </a:cubicBezTo>
                  <a:cubicBezTo>
                    <a:pt x="9" y="52"/>
                    <a:pt x="10" y="51"/>
                    <a:pt x="11" y="5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53" y="46"/>
                    <a:pt x="70" y="40"/>
                    <a:pt x="87" y="58"/>
                  </a:cubicBezTo>
                  <a:lnTo>
                    <a:pt x="68" y="105"/>
                  </a:lnTo>
                  <a:close/>
                  <a:moveTo>
                    <a:pt x="109" y="42"/>
                  </a:moveTo>
                  <a:cubicBezTo>
                    <a:pt x="103" y="48"/>
                    <a:pt x="103" y="48"/>
                    <a:pt x="103" y="48"/>
                  </a:cubicBezTo>
                  <a:cubicBezTo>
                    <a:pt x="103" y="49"/>
                    <a:pt x="101" y="49"/>
                    <a:pt x="100" y="48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4"/>
                    <a:pt x="88" y="54"/>
                    <a:pt x="88" y="54"/>
                  </a:cubicBezTo>
                  <a:cubicBezTo>
                    <a:pt x="76" y="42"/>
                    <a:pt x="64" y="41"/>
                    <a:pt x="53" y="39"/>
                  </a:cubicBezTo>
                  <a:cubicBezTo>
                    <a:pt x="49" y="39"/>
                    <a:pt x="46" y="38"/>
                    <a:pt x="42" y="38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9" y="15"/>
                    <a:pt x="70" y="14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6" y="8"/>
                    <a:pt x="77" y="8"/>
                    <a:pt x="78" y="9"/>
                  </a:cubicBezTo>
                  <a:cubicBezTo>
                    <a:pt x="109" y="39"/>
                    <a:pt x="109" y="39"/>
                    <a:pt x="109" y="39"/>
                  </a:cubicBezTo>
                  <a:cubicBezTo>
                    <a:pt x="110" y="40"/>
                    <a:pt x="110" y="42"/>
                    <a:pt x="10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" name="Freeform 334">
              <a:extLst>
                <a:ext uri="{FF2B5EF4-FFF2-40B4-BE49-F238E27FC236}">
                  <a16:creationId xmlns:a16="http://schemas.microsoft.com/office/drawing/2014/main" id="{71064200-7F47-4808-807E-26B2A70F09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3538" y="5305425"/>
              <a:ext cx="74613" cy="74613"/>
            </a:xfrm>
            <a:custGeom>
              <a:avLst/>
              <a:gdLst>
                <a:gd name="T0" fmla="*/ 10 w 20"/>
                <a:gd name="T1" fmla="*/ 20 h 20"/>
                <a:gd name="T2" fmla="*/ 20 w 20"/>
                <a:gd name="T3" fmla="*/ 10 h 20"/>
                <a:gd name="T4" fmla="*/ 10 w 20"/>
                <a:gd name="T5" fmla="*/ 0 h 20"/>
                <a:gd name="T6" fmla="*/ 0 w 20"/>
                <a:gd name="T7" fmla="*/ 10 h 20"/>
                <a:gd name="T8" fmla="*/ 10 w 20"/>
                <a:gd name="T9" fmla="*/ 20 h 20"/>
                <a:gd name="T10" fmla="*/ 10 w 20"/>
                <a:gd name="T11" fmla="*/ 4 h 20"/>
                <a:gd name="T12" fmla="*/ 16 w 20"/>
                <a:gd name="T13" fmla="*/ 10 h 20"/>
                <a:gd name="T14" fmla="*/ 10 w 20"/>
                <a:gd name="T15" fmla="*/ 16 h 20"/>
                <a:gd name="T16" fmla="*/ 4 w 20"/>
                <a:gd name="T17" fmla="*/ 10 h 20"/>
                <a:gd name="T18" fmla="*/ 10 w 20"/>
                <a:gd name="T1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20"/>
                  </a:move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9" name="Freeform 335">
              <a:extLst>
                <a:ext uri="{FF2B5EF4-FFF2-40B4-BE49-F238E27FC236}">
                  <a16:creationId xmlns:a16="http://schemas.microsoft.com/office/drawing/2014/main" id="{055E28B5-D6BD-4ECA-AD8C-DB6B96B6C6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68800" y="5064125"/>
              <a:ext cx="74613" cy="76200"/>
            </a:xfrm>
            <a:custGeom>
              <a:avLst/>
              <a:gdLst>
                <a:gd name="T0" fmla="*/ 10 w 20"/>
                <a:gd name="T1" fmla="*/ 0 h 20"/>
                <a:gd name="T2" fmla="*/ 0 w 20"/>
                <a:gd name="T3" fmla="*/ 10 h 20"/>
                <a:gd name="T4" fmla="*/ 10 w 20"/>
                <a:gd name="T5" fmla="*/ 20 h 20"/>
                <a:gd name="T6" fmla="*/ 20 w 20"/>
                <a:gd name="T7" fmla="*/ 10 h 20"/>
                <a:gd name="T8" fmla="*/ 10 w 20"/>
                <a:gd name="T9" fmla="*/ 0 h 20"/>
                <a:gd name="T10" fmla="*/ 10 w 20"/>
                <a:gd name="T11" fmla="*/ 16 h 20"/>
                <a:gd name="T12" fmla="*/ 4 w 20"/>
                <a:gd name="T13" fmla="*/ 10 h 20"/>
                <a:gd name="T14" fmla="*/ 10 w 20"/>
                <a:gd name="T15" fmla="*/ 4 h 20"/>
                <a:gd name="T16" fmla="*/ 16 w 20"/>
                <a:gd name="T17" fmla="*/ 10 h 20"/>
                <a:gd name="T18" fmla="*/ 10 w 20"/>
                <a:gd name="T19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0">
                  <a:moveTo>
                    <a:pt x="10" y="0"/>
                  </a:moveTo>
                  <a:cubicBezTo>
                    <a:pt x="4" y="0"/>
                    <a:pt x="0" y="4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4"/>
                    <a:pt x="16" y="0"/>
                    <a:pt x="10" y="0"/>
                  </a:cubicBezTo>
                  <a:close/>
                  <a:moveTo>
                    <a:pt x="10" y="16"/>
                  </a:move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0" name="Freeform 336">
              <a:extLst>
                <a:ext uri="{FF2B5EF4-FFF2-40B4-BE49-F238E27FC236}">
                  <a16:creationId xmlns:a16="http://schemas.microsoft.com/office/drawing/2014/main" id="{8E187B73-B9B1-4881-9198-825A690A8F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3050" y="5289550"/>
              <a:ext cx="60325" cy="60325"/>
            </a:xfrm>
            <a:custGeom>
              <a:avLst/>
              <a:gdLst>
                <a:gd name="T0" fmla="*/ 0 w 16"/>
                <a:gd name="T1" fmla="*/ 8 h 16"/>
                <a:gd name="T2" fmla="*/ 8 w 16"/>
                <a:gd name="T3" fmla="*/ 16 h 16"/>
                <a:gd name="T4" fmla="*/ 16 w 16"/>
                <a:gd name="T5" fmla="*/ 8 h 16"/>
                <a:gd name="T6" fmla="*/ 8 w 16"/>
                <a:gd name="T7" fmla="*/ 0 h 16"/>
                <a:gd name="T8" fmla="*/ 0 w 16"/>
                <a:gd name="T9" fmla="*/ 8 h 16"/>
                <a:gd name="T10" fmla="*/ 8 w 16"/>
                <a:gd name="T11" fmla="*/ 4 h 16"/>
                <a:gd name="T12" fmla="*/ 12 w 16"/>
                <a:gd name="T13" fmla="*/ 8 h 16"/>
                <a:gd name="T14" fmla="*/ 8 w 16"/>
                <a:gd name="T15" fmla="*/ 12 h 16"/>
                <a:gd name="T16" fmla="*/ 4 w 16"/>
                <a:gd name="T17" fmla="*/ 8 h 16"/>
                <a:gd name="T18" fmla="*/ 8 w 16"/>
                <a:gd name="T19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1" name="Oval 337">
              <a:extLst>
                <a:ext uri="{FF2B5EF4-FFF2-40B4-BE49-F238E27FC236}">
                  <a16:creationId xmlns:a16="http://schemas.microsoft.com/office/drawing/2014/main" id="{50934C39-821D-43FE-AEC8-9FFD5B8A0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375" y="5395913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2" name="Oval 338">
              <a:extLst>
                <a:ext uri="{FF2B5EF4-FFF2-40B4-BE49-F238E27FC236}">
                  <a16:creationId xmlns:a16="http://schemas.microsoft.com/office/drawing/2014/main" id="{718AD0E5-D089-4155-A2F6-1DE11F0B9C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4675" y="5170488"/>
              <a:ext cx="30163" cy="30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74295" tIns="37148" rIns="74295" bIns="37148" numCol="1" anchor="t" anchorCtr="0" compatLnSpc="1">
              <a:prstTxWarp prst="textNoShape">
                <a:avLst/>
              </a:prstTxWarp>
            </a:bodyPr>
            <a:lstStyle/>
            <a:p>
              <a:endParaRPr lang="id-ID" sz="1463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89E60FF-EAEB-4ECD-A458-ABFD4A0EE712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EE88EC-524A-4323-8572-0AE0CE970A28}"/>
              </a:ext>
            </a:extLst>
          </p:cNvPr>
          <p:cNvSpPr txBox="1"/>
          <p:nvPr/>
        </p:nvSpPr>
        <p:spPr>
          <a:xfrm>
            <a:off x="2773680" y="1290730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INFOGRAPHIC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52AF25-9BDB-41AD-85B4-4E792E95D6FB}"/>
              </a:ext>
            </a:extLst>
          </p:cNvPr>
          <p:cNvSpPr txBox="1"/>
          <p:nvPr/>
        </p:nvSpPr>
        <p:spPr>
          <a:xfrm>
            <a:off x="3800283" y="107816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9B8710B-E0FE-4F73-B08E-1D1BB835266D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2610644772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arallelogram 13"/>
          <p:cNvSpPr/>
          <p:nvPr/>
        </p:nvSpPr>
        <p:spPr>
          <a:xfrm flipH="1">
            <a:off x="4176785" y="2315762"/>
            <a:ext cx="5765887" cy="1320239"/>
          </a:xfrm>
          <a:prstGeom prst="parallelogram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15" name="Parallelogram 14"/>
          <p:cNvSpPr/>
          <p:nvPr/>
        </p:nvSpPr>
        <p:spPr>
          <a:xfrm flipH="1">
            <a:off x="5452196" y="4087211"/>
            <a:ext cx="4490476" cy="1320239"/>
          </a:xfrm>
          <a:prstGeom prst="parallelogram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E6B3B5-D0FA-4744-B2CB-16AA1A7F217D}"/>
              </a:ext>
            </a:extLst>
          </p:cNvPr>
          <p:cNvSpPr/>
          <p:nvPr/>
        </p:nvSpPr>
        <p:spPr>
          <a:xfrm flipH="1">
            <a:off x="8892651" y="2315762"/>
            <a:ext cx="1050027" cy="132023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138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8AE5A3C-C1CD-47FC-99C0-A6B48C383F01}"/>
              </a:ext>
            </a:extLst>
          </p:cNvPr>
          <p:cNvSpPr/>
          <p:nvPr/>
        </p:nvSpPr>
        <p:spPr>
          <a:xfrm flipH="1">
            <a:off x="8892651" y="4087211"/>
            <a:ext cx="1050027" cy="132023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138"/>
          </a:p>
        </p:txBody>
      </p:sp>
      <p:sp>
        <p:nvSpPr>
          <p:cNvPr id="7" name="Rectangle 6"/>
          <p:cNvSpPr/>
          <p:nvPr/>
        </p:nvSpPr>
        <p:spPr>
          <a:xfrm flipH="1">
            <a:off x="4564790" y="2386349"/>
            <a:ext cx="90223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d-ID" sz="1463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Text Here</a:t>
            </a:r>
            <a:endParaRPr lang="en-US" sz="1463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 flipH="1">
            <a:off x="4597253" y="2686433"/>
            <a:ext cx="3033321" cy="744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975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amet, lacus nulla ac netus nibh aliquet, porttitor ligula justo libero vivamus porttitor dolor, conubia mollit. Sapien nam suspendisse, 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 flipH="1">
            <a:off x="8842129" y="4495227"/>
            <a:ext cx="1161029" cy="504207"/>
          </a:xfrm>
          <a:prstGeom prst="rect">
            <a:avLst/>
          </a:prstGeom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d-ID" sz="26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80%</a:t>
            </a:r>
            <a:endParaRPr lang="id-ID" sz="3250" b="1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 flipH="1">
            <a:off x="5764514" y="4525456"/>
            <a:ext cx="3033321" cy="744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id-ID" sz="975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amet, lacus nulla ac netus nibh aliquet, porttitor ligula justo libero vivamus porttitor dolor, conubia mollit. Sapien nam</a:t>
            </a:r>
          </a:p>
        </p:txBody>
      </p:sp>
      <p:sp>
        <p:nvSpPr>
          <p:cNvPr id="9" name="Rectangle 8"/>
          <p:cNvSpPr/>
          <p:nvPr/>
        </p:nvSpPr>
        <p:spPr>
          <a:xfrm flipH="1">
            <a:off x="5732049" y="4225373"/>
            <a:ext cx="902235" cy="3174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d-ID" sz="1463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Text Here</a:t>
            </a:r>
            <a:endParaRPr lang="en-US" sz="1463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 flipH="1">
            <a:off x="8842129" y="2723778"/>
            <a:ext cx="1161029" cy="504207"/>
          </a:xfrm>
          <a:prstGeom prst="rect">
            <a:avLst/>
          </a:prstGeom>
        </p:spPr>
        <p:txBody>
          <a:bodyPr vert="horz" lIns="74295" tIns="37148" rIns="74295" bIns="37148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id-ID" sz="2600" b="1" dirty="0">
                <a:solidFill>
                  <a:schemeClr val="bg1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80%</a:t>
            </a:r>
            <a:endParaRPr lang="id-ID" sz="3250" b="1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 flipH="1">
            <a:off x="913586" y="4495224"/>
            <a:ext cx="3035624" cy="96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amet, lacu amet, lacus nulla ac netus nibh aliquet, porttitor ligula justo libero s nulla ac netus ninetus nibh aliquet, porttitor ligula justo libero</a:t>
            </a:r>
          </a:p>
          <a:p>
            <a:pPr>
              <a:lnSpc>
                <a:spcPct val="150000"/>
              </a:lnSpc>
            </a:pP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bh aliquet, porttitor ligula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D09B7A-9FC1-4389-A0E8-074E96ABE7DC}"/>
              </a:ext>
            </a:extLst>
          </p:cNvPr>
          <p:cNvSpPr/>
          <p:nvPr/>
        </p:nvSpPr>
        <p:spPr>
          <a:xfrm flipH="1">
            <a:off x="913586" y="3357398"/>
            <a:ext cx="3035624" cy="96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Lorem ipsum dolor sit amet, lacu amet, lacus nulla ac netus nibh aliquet, porttitor ligula justo libero s nulla ac netus ninetus nibh aliquet, porttitor ligula justo libero</a:t>
            </a:r>
          </a:p>
          <a:p>
            <a:pPr>
              <a:lnSpc>
                <a:spcPct val="150000"/>
              </a:lnSpc>
            </a:pP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bh aliquet, porttitor ligula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F8F16D-9660-485E-AEF8-BA56BEC0AB0C}"/>
              </a:ext>
            </a:extLst>
          </p:cNvPr>
          <p:cNvSpPr/>
          <p:nvPr/>
        </p:nvSpPr>
        <p:spPr>
          <a:xfrm flipH="1">
            <a:off x="913586" y="2196340"/>
            <a:ext cx="2402324" cy="9925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925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  <a:ea typeface="Open Sans Light" panose="020B0306030504020204" pitchFamily="34" charset="0"/>
                <a:cs typeface="Open Sans Light" panose="020B0306030504020204" pitchFamily="34" charset="0"/>
              </a:rPr>
              <a:t>Insert Your </a:t>
            </a:r>
          </a:p>
          <a:p>
            <a:pPr lvl="0"/>
            <a:r>
              <a:rPr lang="en-US" sz="2925" dirty="0">
                <a:solidFill>
                  <a:prstClr val="black">
                    <a:lumMod val="75000"/>
                    <a:lumOff val="25000"/>
                  </a:prstClr>
                </a:solidFill>
                <a:latin typeface="Calibri Light" panose="020F0302020204030204"/>
                <a:ea typeface="Open Sans Light" panose="020B0306030504020204" pitchFamily="34" charset="0"/>
                <a:cs typeface="Open Sans Light" panose="020B0306030504020204" pitchFamily="34" charset="0"/>
              </a:rPr>
              <a:t>Awesome Title</a:t>
            </a:r>
            <a:endParaRPr lang="de-DE" sz="2925" dirty="0">
              <a:solidFill>
                <a:prstClr val="black">
                  <a:lumMod val="75000"/>
                  <a:lumOff val="25000"/>
                </a:prstClr>
              </a:solidFill>
              <a:latin typeface="Calibri Light" panose="020F0302020204030204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B1D562-EC37-4FAA-AC5B-718C07B0BFB7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6508A3-8C31-41F4-AB4B-96F501525B0D}"/>
              </a:ext>
            </a:extLst>
          </p:cNvPr>
          <p:cNvSpPr txBox="1"/>
          <p:nvPr/>
        </p:nvSpPr>
        <p:spPr>
          <a:xfrm>
            <a:off x="2773680" y="1290730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INFOGRAPHIC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5CC5C6-6FBA-4929-8329-FD860463921A}"/>
              </a:ext>
            </a:extLst>
          </p:cNvPr>
          <p:cNvSpPr txBox="1"/>
          <p:nvPr/>
        </p:nvSpPr>
        <p:spPr>
          <a:xfrm>
            <a:off x="3800283" y="107816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E16B2E-1D30-4B0E-B608-ED93B6603B1C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51992026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Snipped 1"/>
          <p:cNvSpPr/>
          <p:nvPr/>
        </p:nvSpPr>
        <p:spPr>
          <a:xfrm>
            <a:off x="1740397" y="2500313"/>
            <a:ext cx="1789316" cy="1207547"/>
          </a:xfrm>
          <a:prstGeom prst="snip2Diag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>
              <a:solidFill>
                <a:schemeClr val="tx1"/>
              </a:solidFill>
            </a:endParaRPr>
          </a:p>
        </p:txBody>
      </p:sp>
      <p:sp>
        <p:nvSpPr>
          <p:cNvPr id="26" name="Rectangle: Diagonal Corners Snipped 25"/>
          <p:cNvSpPr/>
          <p:nvPr/>
        </p:nvSpPr>
        <p:spPr>
          <a:xfrm>
            <a:off x="4109950" y="2500313"/>
            <a:ext cx="1789316" cy="1207547"/>
          </a:xfrm>
          <a:prstGeom prst="snip2Diag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>
              <a:solidFill>
                <a:schemeClr val="tx1"/>
              </a:solidFill>
            </a:endParaRPr>
          </a:p>
        </p:txBody>
      </p:sp>
      <p:sp>
        <p:nvSpPr>
          <p:cNvPr id="27" name="Rectangle: Diagonal Corners Snipped 26"/>
          <p:cNvSpPr/>
          <p:nvPr/>
        </p:nvSpPr>
        <p:spPr>
          <a:xfrm>
            <a:off x="6495164" y="2500313"/>
            <a:ext cx="1789316" cy="1207547"/>
          </a:xfrm>
          <a:prstGeom prst="snip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>
              <a:solidFill>
                <a:schemeClr val="tx1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732567" y="4303815"/>
            <a:ext cx="1804976" cy="96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netus nibh aliquet, porttitor ligula justo libero vivamus porttitor dolor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60725" y="3909518"/>
            <a:ext cx="948660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63" dirty="0">
                <a:solidFill>
                  <a:schemeClr val="accent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Service 1</a:t>
            </a:r>
            <a:endParaRPr lang="en-US" sz="1463" dirty="0">
              <a:solidFill>
                <a:schemeClr val="accent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487334" y="4334172"/>
            <a:ext cx="1804976" cy="96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netus nibh aliquet, porttitor ligula justo libero vivamus porttitor dolor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60513" y="3906760"/>
            <a:ext cx="1058623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63" dirty="0">
                <a:solidFill>
                  <a:schemeClr val="accent3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Service 3</a:t>
            </a:r>
            <a:endParaRPr lang="en-US" sz="1463" dirty="0">
              <a:solidFill>
                <a:schemeClr val="accent3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102120" y="4310255"/>
            <a:ext cx="1804976" cy="96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netus nibh aliquet, porttitor ligula justo libero vivamus porttitor dolor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81283" y="3909473"/>
            <a:ext cx="1046657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463" dirty="0">
                <a:solidFill>
                  <a:schemeClr val="accent2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Service 2</a:t>
            </a:r>
            <a:endParaRPr lang="en-US" sz="1463" dirty="0">
              <a:solidFill>
                <a:schemeClr val="accent2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37541" y="3063772"/>
            <a:ext cx="580237" cy="806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35" name="Rectangle 34"/>
          <p:cNvSpPr/>
          <p:nvPr/>
        </p:nvSpPr>
        <p:spPr>
          <a:xfrm>
            <a:off x="5902840" y="3063772"/>
            <a:ext cx="580237" cy="806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57" name="Shape 4711"/>
          <p:cNvSpPr/>
          <p:nvPr/>
        </p:nvSpPr>
        <p:spPr>
          <a:xfrm>
            <a:off x="2476453" y="2875931"/>
            <a:ext cx="317200" cy="4563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384" y="0"/>
                </a:moveTo>
                <a:lnTo>
                  <a:pt x="103384" y="0"/>
                </a:lnTo>
                <a:cubicBezTo>
                  <a:pt x="38030" y="30000"/>
                  <a:pt x="38030" y="30000"/>
                  <a:pt x="38030" y="30000"/>
                </a:cubicBezTo>
                <a:cubicBezTo>
                  <a:pt x="16246" y="30000"/>
                  <a:pt x="16246" y="30000"/>
                  <a:pt x="16246" y="30000"/>
                </a:cubicBezTo>
                <a:cubicBezTo>
                  <a:pt x="11076" y="30000"/>
                  <a:pt x="0" y="33813"/>
                  <a:pt x="0" y="41186"/>
                </a:cubicBezTo>
                <a:cubicBezTo>
                  <a:pt x="0" y="78559"/>
                  <a:pt x="0" y="78559"/>
                  <a:pt x="0" y="78559"/>
                </a:cubicBezTo>
                <a:cubicBezTo>
                  <a:pt x="0" y="86186"/>
                  <a:pt x="11076" y="89745"/>
                  <a:pt x="16246" y="89745"/>
                </a:cubicBezTo>
                <a:cubicBezTo>
                  <a:pt x="38030" y="89745"/>
                  <a:pt x="38030" y="89745"/>
                  <a:pt x="38030" y="89745"/>
                </a:cubicBezTo>
                <a:cubicBezTo>
                  <a:pt x="103384" y="119745"/>
                  <a:pt x="103384" y="119745"/>
                  <a:pt x="103384" y="119745"/>
                </a:cubicBezTo>
                <a:cubicBezTo>
                  <a:pt x="108553" y="119745"/>
                  <a:pt x="119630" y="116186"/>
                  <a:pt x="119630" y="108559"/>
                </a:cubicBezTo>
                <a:cubicBezTo>
                  <a:pt x="119630" y="11186"/>
                  <a:pt x="119630" y="11186"/>
                  <a:pt x="119630" y="11186"/>
                </a:cubicBezTo>
                <a:cubicBezTo>
                  <a:pt x="119630" y="3813"/>
                  <a:pt x="108553" y="0"/>
                  <a:pt x="103384" y="0"/>
                </a:cubicBezTo>
                <a:close/>
                <a:moveTo>
                  <a:pt x="38030" y="75000"/>
                </a:moveTo>
                <a:lnTo>
                  <a:pt x="38030" y="75000"/>
                </a:lnTo>
                <a:cubicBezTo>
                  <a:pt x="38030" y="78559"/>
                  <a:pt x="32492" y="78559"/>
                  <a:pt x="32492" y="78559"/>
                </a:cubicBezTo>
                <a:cubicBezTo>
                  <a:pt x="21784" y="78559"/>
                  <a:pt x="21784" y="78559"/>
                  <a:pt x="21784" y="78559"/>
                </a:cubicBezTo>
                <a:cubicBezTo>
                  <a:pt x="21784" y="78559"/>
                  <a:pt x="16246" y="78559"/>
                  <a:pt x="16246" y="75000"/>
                </a:cubicBezTo>
                <a:cubicBezTo>
                  <a:pt x="16246" y="45000"/>
                  <a:pt x="16246" y="45000"/>
                  <a:pt x="16246" y="45000"/>
                </a:cubicBezTo>
                <a:cubicBezTo>
                  <a:pt x="16246" y="41186"/>
                  <a:pt x="21784" y="41186"/>
                  <a:pt x="21784" y="41186"/>
                </a:cubicBezTo>
                <a:cubicBezTo>
                  <a:pt x="32492" y="41186"/>
                  <a:pt x="32492" y="41186"/>
                  <a:pt x="32492" y="41186"/>
                </a:cubicBezTo>
                <a:cubicBezTo>
                  <a:pt x="32492" y="41186"/>
                  <a:pt x="38030" y="41186"/>
                  <a:pt x="38030" y="45000"/>
                </a:cubicBezTo>
                <a:lnTo>
                  <a:pt x="38030" y="75000"/>
                </a:lnTo>
                <a:close/>
                <a:moveTo>
                  <a:pt x="103384" y="108559"/>
                </a:moveTo>
                <a:lnTo>
                  <a:pt x="103384" y="108559"/>
                </a:lnTo>
                <a:cubicBezTo>
                  <a:pt x="54276" y="86186"/>
                  <a:pt x="54276" y="86186"/>
                  <a:pt x="54276" y="86186"/>
                </a:cubicBezTo>
                <a:cubicBezTo>
                  <a:pt x="54276" y="78559"/>
                  <a:pt x="54276" y="37627"/>
                  <a:pt x="54276" y="30000"/>
                </a:cubicBezTo>
                <a:cubicBezTo>
                  <a:pt x="103384" y="11186"/>
                  <a:pt x="103384" y="11186"/>
                  <a:pt x="103384" y="11186"/>
                </a:cubicBezTo>
                <a:cubicBezTo>
                  <a:pt x="103384" y="15000"/>
                  <a:pt x="103384" y="104745"/>
                  <a:pt x="103384" y="1085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37142" tIns="18566" rIns="37142" bIns="18566" anchor="ctr" anchorCtr="0">
            <a:noAutofit/>
          </a:bodyPr>
          <a:lstStyle/>
          <a:p>
            <a:endParaRPr sz="1463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6" name="Shape 4710"/>
          <p:cNvSpPr/>
          <p:nvPr/>
        </p:nvSpPr>
        <p:spPr>
          <a:xfrm>
            <a:off x="4760470" y="2875931"/>
            <a:ext cx="488272" cy="45631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6932" y="0"/>
                </a:moveTo>
                <a:lnTo>
                  <a:pt x="66932" y="0"/>
                </a:lnTo>
                <a:cubicBezTo>
                  <a:pt x="24621" y="30000"/>
                  <a:pt x="24621" y="30000"/>
                  <a:pt x="24621" y="30000"/>
                </a:cubicBezTo>
                <a:cubicBezTo>
                  <a:pt x="10517" y="30000"/>
                  <a:pt x="10517" y="30000"/>
                  <a:pt x="10517" y="30000"/>
                </a:cubicBezTo>
                <a:cubicBezTo>
                  <a:pt x="7171" y="30000"/>
                  <a:pt x="0" y="33813"/>
                  <a:pt x="0" y="41186"/>
                </a:cubicBezTo>
                <a:cubicBezTo>
                  <a:pt x="0" y="78559"/>
                  <a:pt x="0" y="78559"/>
                  <a:pt x="0" y="78559"/>
                </a:cubicBezTo>
                <a:cubicBezTo>
                  <a:pt x="0" y="86186"/>
                  <a:pt x="7171" y="89745"/>
                  <a:pt x="10517" y="89745"/>
                </a:cubicBezTo>
                <a:cubicBezTo>
                  <a:pt x="24621" y="89745"/>
                  <a:pt x="24621" y="89745"/>
                  <a:pt x="24621" y="89745"/>
                </a:cubicBezTo>
                <a:cubicBezTo>
                  <a:pt x="66932" y="119745"/>
                  <a:pt x="66932" y="119745"/>
                  <a:pt x="66932" y="119745"/>
                </a:cubicBezTo>
                <a:cubicBezTo>
                  <a:pt x="70517" y="119745"/>
                  <a:pt x="77450" y="116186"/>
                  <a:pt x="77450" y="108559"/>
                </a:cubicBezTo>
                <a:cubicBezTo>
                  <a:pt x="77450" y="11186"/>
                  <a:pt x="77450" y="11186"/>
                  <a:pt x="77450" y="11186"/>
                </a:cubicBezTo>
                <a:cubicBezTo>
                  <a:pt x="77450" y="3813"/>
                  <a:pt x="70517" y="0"/>
                  <a:pt x="66932" y="0"/>
                </a:cubicBezTo>
                <a:close/>
                <a:moveTo>
                  <a:pt x="24621" y="75000"/>
                </a:moveTo>
                <a:lnTo>
                  <a:pt x="24621" y="75000"/>
                </a:lnTo>
                <a:cubicBezTo>
                  <a:pt x="24621" y="78559"/>
                  <a:pt x="21274" y="78559"/>
                  <a:pt x="21274" y="78559"/>
                </a:cubicBezTo>
                <a:cubicBezTo>
                  <a:pt x="14103" y="78559"/>
                  <a:pt x="14103" y="78559"/>
                  <a:pt x="14103" y="78559"/>
                </a:cubicBezTo>
                <a:cubicBezTo>
                  <a:pt x="14103" y="78559"/>
                  <a:pt x="10517" y="78559"/>
                  <a:pt x="10517" y="75000"/>
                </a:cubicBezTo>
                <a:cubicBezTo>
                  <a:pt x="10517" y="45000"/>
                  <a:pt x="10517" y="45000"/>
                  <a:pt x="10517" y="45000"/>
                </a:cubicBezTo>
                <a:cubicBezTo>
                  <a:pt x="10517" y="41186"/>
                  <a:pt x="14103" y="41186"/>
                  <a:pt x="14103" y="41186"/>
                </a:cubicBezTo>
                <a:cubicBezTo>
                  <a:pt x="21274" y="41186"/>
                  <a:pt x="21274" y="41186"/>
                  <a:pt x="21274" y="41186"/>
                </a:cubicBezTo>
                <a:cubicBezTo>
                  <a:pt x="21274" y="41186"/>
                  <a:pt x="24621" y="41186"/>
                  <a:pt x="24621" y="45000"/>
                </a:cubicBezTo>
                <a:lnTo>
                  <a:pt x="24621" y="75000"/>
                </a:lnTo>
                <a:close/>
                <a:moveTo>
                  <a:pt x="66932" y="108559"/>
                </a:moveTo>
                <a:lnTo>
                  <a:pt x="66932" y="108559"/>
                </a:lnTo>
                <a:cubicBezTo>
                  <a:pt x="35378" y="86186"/>
                  <a:pt x="35378" y="86186"/>
                  <a:pt x="35378" y="86186"/>
                </a:cubicBezTo>
                <a:cubicBezTo>
                  <a:pt x="35378" y="78559"/>
                  <a:pt x="35378" y="37627"/>
                  <a:pt x="35378" y="30000"/>
                </a:cubicBezTo>
                <a:cubicBezTo>
                  <a:pt x="66932" y="11186"/>
                  <a:pt x="66932" y="11186"/>
                  <a:pt x="66932" y="11186"/>
                </a:cubicBezTo>
                <a:cubicBezTo>
                  <a:pt x="66932" y="15000"/>
                  <a:pt x="66932" y="104745"/>
                  <a:pt x="66932" y="108559"/>
                </a:cubicBezTo>
                <a:close/>
                <a:moveTo>
                  <a:pt x="91553" y="26186"/>
                </a:moveTo>
                <a:lnTo>
                  <a:pt x="91553" y="26186"/>
                </a:lnTo>
                <a:cubicBezTo>
                  <a:pt x="91553" y="33813"/>
                  <a:pt x="91553" y="33813"/>
                  <a:pt x="91553" y="33813"/>
                </a:cubicBezTo>
                <a:cubicBezTo>
                  <a:pt x="102071" y="37627"/>
                  <a:pt x="109243" y="48559"/>
                  <a:pt x="109243" y="60000"/>
                </a:cubicBezTo>
                <a:cubicBezTo>
                  <a:pt x="109243" y="71186"/>
                  <a:pt x="102071" y="82372"/>
                  <a:pt x="91553" y="86186"/>
                </a:cubicBezTo>
                <a:cubicBezTo>
                  <a:pt x="91553" y="93559"/>
                  <a:pt x="91553" y="93559"/>
                  <a:pt x="91553" y="93559"/>
                </a:cubicBezTo>
                <a:cubicBezTo>
                  <a:pt x="105657" y="93559"/>
                  <a:pt x="119760" y="78559"/>
                  <a:pt x="119760" y="60000"/>
                </a:cubicBezTo>
                <a:cubicBezTo>
                  <a:pt x="119760" y="41186"/>
                  <a:pt x="105657" y="26186"/>
                  <a:pt x="91553" y="2618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37142" tIns="18566" rIns="37142" bIns="18566" anchor="ctr" anchorCtr="0">
            <a:noAutofit/>
          </a:bodyPr>
          <a:lstStyle/>
          <a:p>
            <a:endParaRPr sz="1463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55" name="Shape 4709"/>
          <p:cNvSpPr/>
          <p:nvPr/>
        </p:nvSpPr>
        <p:spPr>
          <a:xfrm>
            <a:off x="7097571" y="2833153"/>
            <a:ext cx="584502" cy="54187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3112" y="0"/>
                </a:moveTo>
                <a:lnTo>
                  <a:pt x="73112" y="0"/>
                </a:lnTo>
                <a:cubicBezTo>
                  <a:pt x="73112" y="9411"/>
                  <a:pt x="73112" y="9411"/>
                  <a:pt x="73112" y="9411"/>
                </a:cubicBezTo>
                <a:cubicBezTo>
                  <a:pt x="96556" y="15828"/>
                  <a:pt x="111059" y="34652"/>
                  <a:pt x="111059" y="59893"/>
                </a:cubicBezTo>
                <a:cubicBezTo>
                  <a:pt x="111059" y="84919"/>
                  <a:pt x="96556" y="103957"/>
                  <a:pt x="73112" y="110160"/>
                </a:cubicBezTo>
                <a:cubicBezTo>
                  <a:pt x="73112" y="119786"/>
                  <a:pt x="73112" y="119786"/>
                  <a:pt x="73112" y="119786"/>
                </a:cubicBezTo>
                <a:cubicBezTo>
                  <a:pt x="99337" y="113368"/>
                  <a:pt x="119801" y="91336"/>
                  <a:pt x="119801" y="59893"/>
                </a:cubicBezTo>
                <a:cubicBezTo>
                  <a:pt x="119801" y="28449"/>
                  <a:pt x="99337" y="6417"/>
                  <a:pt x="73112" y="0"/>
                </a:cubicBezTo>
                <a:close/>
                <a:moveTo>
                  <a:pt x="96556" y="59893"/>
                </a:moveTo>
                <a:lnTo>
                  <a:pt x="96556" y="59893"/>
                </a:lnTo>
                <a:cubicBezTo>
                  <a:pt x="96556" y="44064"/>
                  <a:pt x="87615" y="31443"/>
                  <a:pt x="73112" y="31443"/>
                </a:cubicBezTo>
                <a:cubicBezTo>
                  <a:pt x="73112" y="37860"/>
                  <a:pt x="73112" y="37860"/>
                  <a:pt x="73112" y="37860"/>
                </a:cubicBezTo>
                <a:cubicBezTo>
                  <a:pt x="81854" y="41069"/>
                  <a:pt x="87615" y="50267"/>
                  <a:pt x="87615" y="59893"/>
                </a:cubicBezTo>
                <a:cubicBezTo>
                  <a:pt x="87615" y="69304"/>
                  <a:pt x="81854" y="78716"/>
                  <a:pt x="73112" y="81925"/>
                </a:cubicBezTo>
                <a:cubicBezTo>
                  <a:pt x="73112" y="88128"/>
                  <a:pt x="73112" y="88128"/>
                  <a:pt x="73112" y="88128"/>
                </a:cubicBezTo>
                <a:cubicBezTo>
                  <a:pt x="87615" y="88128"/>
                  <a:pt x="96556" y="75508"/>
                  <a:pt x="96556" y="59893"/>
                </a:cubicBezTo>
                <a:close/>
                <a:moveTo>
                  <a:pt x="52649" y="9411"/>
                </a:moveTo>
                <a:lnTo>
                  <a:pt x="52649" y="9411"/>
                </a:lnTo>
                <a:cubicBezTo>
                  <a:pt x="17483" y="34652"/>
                  <a:pt x="17483" y="34652"/>
                  <a:pt x="17483" y="34652"/>
                </a:cubicBezTo>
                <a:cubicBezTo>
                  <a:pt x="5761" y="34652"/>
                  <a:pt x="5761" y="34652"/>
                  <a:pt x="5761" y="34652"/>
                </a:cubicBezTo>
                <a:cubicBezTo>
                  <a:pt x="2980" y="34652"/>
                  <a:pt x="0" y="37860"/>
                  <a:pt x="0" y="44064"/>
                </a:cubicBezTo>
                <a:cubicBezTo>
                  <a:pt x="0" y="75508"/>
                  <a:pt x="0" y="75508"/>
                  <a:pt x="0" y="75508"/>
                </a:cubicBezTo>
                <a:cubicBezTo>
                  <a:pt x="0" y="81925"/>
                  <a:pt x="2980" y="84919"/>
                  <a:pt x="5761" y="84919"/>
                </a:cubicBezTo>
                <a:cubicBezTo>
                  <a:pt x="17483" y="84919"/>
                  <a:pt x="17483" y="84919"/>
                  <a:pt x="17483" y="84919"/>
                </a:cubicBezTo>
                <a:cubicBezTo>
                  <a:pt x="52649" y="110160"/>
                  <a:pt x="52649" y="110160"/>
                  <a:pt x="52649" y="110160"/>
                </a:cubicBezTo>
                <a:cubicBezTo>
                  <a:pt x="58410" y="110160"/>
                  <a:pt x="61390" y="107165"/>
                  <a:pt x="61390" y="100748"/>
                </a:cubicBezTo>
                <a:cubicBezTo>
                  <a:pt x="61390" y="18823"/>
                  <a:pt x="61390" y="18823"/>
                  <a:pt x="61390" y="18823"/>
                </a:cubicBezTo>
                <a:cubicBezTo>
                  <a:pt x="61390" y="12620"/>
                  <a:pt x="58410" y="9411"/>
                  <a:pt x="52649" y="9411"/>
                </a:cubicBezTo>
                <a:close/>
                <a:moveTo>
                  <a:pt x="17483" y="72513"/>
                </a:moveTo>
                <a:lnTo>
                  <a:pt x="17483" y="72513"/>
                </a:lnTo>
                <a:cubicBezTo>
                  <a:pt x="17483" y="75508"/>
                  <a:pt x="17483" y="75508"/>
                  <a:pt x="14503" y="75508"/>
                </a:cubicBezTo>
                <a:cubicBezTo>
                  <a:pt x="11721" y="75508"/>
                  <a:pt x="11721" y="75508"/>
                  <a:pt x="11721" y="75508"/>
                </a:cubicBezTo>
                <a:cubicBezTo>
                  <a:pt x="8741" y="75508"/>
                  <a:pt x="5761" y="75508"/>
                  <a:pt x="5761" y="72513"/>
                </a:cubicBezTo>
                <a:cubicBezTo>
                  <a:pt x="5761" y="47272"/>
                  <a:pt x="5761" y="47272"/>
                  <a:pt x="5761" y="47272"/>
                </a:cubicBezTo>
                <a:cubicBezTo>
                  <a:pt x="5761" y="44064"/>
                  <a:pt x="8741" y="44064"/>
                  <a:pt x="11721" y="44064"/>
                </a:cubicBezTo>
                <a:cubicBezTo>
                  <a:pt x="14503" y="44064"/>
                  <a:pt x="14503" y="44064"/>
                  <a:pt x="14503" y="44064"/>
                </a:cubicBezTo>
                <a:cubicBezTo>
                  <a:pt x="17483" y="44064"/>
                  <a:pt x="17483" y="44064"/>
                  <a:pt x="17483" y="47272"/>
                </a:cubicBezTo>
                <a:lnTo>
                  <a:pt x="17483" y="72513"/>
                </a:lnTo>
                <a:close/>
                <a:moveTo>
                  <a:pt x="52649" y="100748"/>
                </a:moveTo>
                <a:lnTo>
                  <a:pt x="52649" y="100748"/>
                </a:lnTo>
                <a:cubicBezTo>
                  <a:pt x="26225" y="81925"/>
                  <a:pt x="26225" y="81925"/>
                  <a:pt x="26225" y="81925"/>
                </a:cubicBezTo>
                <a:cubicBezTo>
                  <a:pt x="26225" y="75508"/>
                  <a:pt x="26225" y="41069"/>
                  <a:pt x="26225" y="34652"/>
                </a:cubicBezTo>
                <a:cubicBezTo>
                  <a:pt x="52649" y="18823"/>
                  <a:pt x="52649" y="18823"/>
                  <a:pt x="52649" y="18823"/>
                </a:cubicBezTo>
                <a:cubicBezTo>
                  <a:pt x="52649" y="22032"/>
                  <a:pt x="52649" y="97540"/>
                  <a:pt x="52649" y="100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37142" tIns="18566" rIns="37142" bIns="18566" anchor="ctr" anchorCtr="0">
            <a:noAutofit/>
          </a:bodyPr>
          <a:lstStyle/>
          <a:p>
            <a:endParaRPr sz="1463" dirty="0">
              <a:solidFill>
                <a:schemeClr val="dk1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AE06F2-CF98-4A01-A51C-349048E2C8B9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15385E-1ED4-4CCB-91F4-2ABBAFC58806}"/>
              </a:ext>
            </a:extLst>
          </p:cNvPr>
          <p:cNvSpPr txBox="1"/>
          <p:nvPr/>
        </p:nvSpPr>
        <p:spPr>
          <a:xfrm>
            <a:off x="2773680" y="1290730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INFOGRAPHIC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144CAF-65EE-4263-8286-61810FAB5CE6}"/>
              </a:ext>
            </a:extLst>
          </p:cNvPr>
          <p:cNvSpPr txBox="1"/>
          <p:nvPr/>
        </p:nvSpPr>
        <p:spPr>
          <a:xfrm>
            <a:off x="3800283" y="107816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E106B3-3E90-4ABA-9DFB-EAB7FB86532B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557006751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92506" y="2353588"/>
            <a:ext cx="1541524" cy="15415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151603" y="2353588"/>
            <a:ext cx="1541524" cy="15415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492506" y="4025749"/>
            <a:ext cx="1541524" cy="15415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63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90953" y="2932856"/>
            <a:ext cx="744635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25" b="1" dirty="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2016</a:t>
            </a:r>
            <a:endParaRPr lang="en-US" sz="1625" b="1" dirty="0">
              <a:solidFill>
                <a:schemeClr val="bg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50047" y="2932856"/>
            <a:ext cx="744635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25" b="1" dirty="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2017</a:t>
            </a:r>
            <a:endParaRPr lang="en-US" sz="1625" b="1" dirty="0">
              <a:solidFill>
                <a:schemeClr val="bg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90953" y="4605019"/>
            <a:ext cx="744635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1625" b="1" dirty="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2019</a:t>
            </a:r>
            <a:endParaRPr lang="en-US" sz="1625" b="1" dirty="0">
              <a:solidFill>
                <a:schemeClr val="bg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536BB4D-D198-4ADA-9BC4-8D550049AAFD}"/>
              </a:ext>
            </a:extLst>
          </p:cNvPr>
          <p:cNvSpPr/>
          <p:nvPr/>
        </p:nvSpPr>
        <p:spPr>
          <a:xfrm>
            <a:off x="1212878" y="2265138"/>
            <a:ext cx="3700249" cy="744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lacus nulla ac netus nibh aliquet, porttitor ligula justo libero vivamus porttrttitor dolor, cotus nibh aliquet, porttitor ligula justo libero vivamus</a:t>
            </a:r>
            <a:endParaRPr lang="id-ID" sz="975" dirty="0">
              <a:solidFill>
                <a:schemeClr val="tx2">
                  <a:lumMod val="50000"/>
                </a:schemeClr>
              </a:solidFill>
              <a:latin typeface="+mj-lt"/>
              <a:ea typeface="Source Sans Pro ExtraLight" panose="020B0303030403020204" pitchFamily="34" charset="0"/>
              <a:cs typeface="Lato" panose="020F0502020204030203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3759E5-ED1B-4929-A282-47E6D808A332}"/>
              </a:ext>
            </a:extLst>
          </p:cNvPr>
          <p:cNvSpPr/>
          <p:nvPr/>
        </p:nvSpPr>
        <p:spPr>
          <a:xfrm>
            <a:off x="1212875" y="3322806"/>
            <a:ext cx="3200622" cy="51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netus nibh aliquet, porttitor ligula just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5B099FF-8F84-4EB3-A9E7-9BABD7A1425D}"/>
              </a:ext>
            </a:extLst>
          </p:cNvPr>
          <p:cNvSpPr txBox="1"/>
          <p:nvPr/>
        </p:nvSpPr>
        <p:spPr>
          <a:xfrm>
            <a:off x="1212878" y="3007416"/>
            <a:ext cx="19435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63" dirty="0">
                <a:solidFill>
                  <a:srgbClr val="505050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89% </a:t>
            </a:r>
            <a:r>
              <a:rPr lang="id-ID" sz="1463" dirty="0">
                <a:solidFill>
                  <a:schemeClr val="accent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Reach Target</a:t>
            </a:r>
            <a:endParaRPr lang="en-US" sz="1463" dirty="0">
              <a:solidFill>
                <a:schemeClr val="accent1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8B8286-B2FA-4D8B-B6B7-2998E9DF02E5}"/>
              </a:ext>
            </a:extLst>
          </p:cNvPr>
          <p:cNvSpPr/>
          <p:nvPr/>
        </p:nvSpPr>
        <p:spPr>
          <a:xfrm>
            <a:off x="1212875" y="4155409"/>
            <a:ext cx="3200622" cy="51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netus nibh aliquet, porttitor ligula just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90253E-31A6-407F-8EE3-9B2825C25FFC}"/>
              </a:ext>
            </a:extLst>
          </p:cNvPr>
          <p:cNvSpPr txBox="1"/>
          <p:nvPr/>
        </p:nvSpPr>
        <p:spPr>
          <a:xfrm>
            <a:off x="1212878" y="3840018"/>
            <a:ext cx="19435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63" dirty="0">
                <a:solidFill>
                  <a:srgbClr val="505050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89% </a:t>
            </a:r>
            <a:r>
              <a:rPr lang="id-ID" sz="1463" dirty="0">
                <a:solidFill>
                  <a:schemeClr val="accent2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Reach Target</a:t>
            </a:r>
            <a:endParaRPr lang="en-US" sz="1463" dirty="0">
              <a:solidFill>
                <a:schemeClr val="accent2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424583-A10A-4E6D-9793-6B26444EC96F}"/>
              </a:ext>
            </a:extLst>
          </p:cNvPr>
          <p:cNvSpPr/>
          <p:nvPr/>
        </p:nvSpPr>
        <p:spPr>
          <a:xfrm>
            <a:off x="1212875" y="4988007"/>
            <a:ext cx="3200622" cy="51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netus nibh aliquet, porttitor ligula just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3F475ED-8C0E-467A-A758-630FCC660740}"/>
              </a:ext>
            </a:extLst>
          </p:cNvPr>
          <p:cNvSpPr txBox="1"/>
          <p:nvPr/>
        </p:nvSpPr>
        <p:spPr>
          <a:xfrm>
            <a:off x="1212878" y="4672620"/>
            <a:ext cx="19435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1463" dirty="0">
                <a:solidFill>
                  <a:srgbClr val="505050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89% </a:t>
            </a:r>
            <a:r>
              <a:rPr lang="id-ID" sz="1463" dirty="0">
                <a:solidFill>
                  <a:schemeClr val="accent4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Reach Target</a:t>
            </a:r>
            <a:endParaRPr lang="en-US" sz="1463" dirty="0">
              <a:solidFill>
                <a:schemeClr val="accent4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4DD99BD-C721-41DA-BBD4-83DCAB66E22E}"/>
              </a:ext>
            </a:extLst>
          </p:cNvPr>
          <p:cNvSpPr/>
          <p:nvPr/>
        </p:nvSpPr>
        <p:spPr>
          <a:xfrm>
            <a:off x="7151604" y="4672621"/>
            <a:ext cx="1677658" cy="744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netus nibh aliquet, porttitor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07898A-628D-42C4-AF68-B1AF10A6BB30}"/>
              </a:ext>
            </a:extLst>
          </p:cNvPr>
          <p:cNvSpPr txBox="1"/>
          <p:nvPr/>
        </p:nvSpPr>
        <p:spPr>
          <a:xfrm>
            <a:off x="7151608" y="4357232"/>
            <a:ext cx="1943571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dirty="0">
                <a:solidFill>
                  <a:srgbClr val="505050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Keyword Here</a:t>
            </a:r>
            <a:endParaRPr lang="en-US" sz="1463" dirty="0">
              <a:solidFill>
                <a:schemeClr val="accent2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5A0338-7434-4B55-ADA8-20422F6E1372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5F016B-6F02-4ABC-97AD-16A8ECAE21A4}"/>
              </a:ext>
            </a:extLst>
          </p:cNvPr>
          <p:cNvSpPr txBox="1"/>
          <p:nvPr/>
        </p:nvSpPr>
        <p:spPr>
          <a:xfrm>
            <a:off x="2773680" y="1290730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INFOGRAPHIC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3B6DA8-E5F3-4700-AB71-C81061B78976}"/>
              </a:ext>
            </a:extLst>
          </p:cNvPr>
          <p:cNvSpPr txBox="1"/>
          <p:nvPr/>
        </p:nvSpPr>
        <p:spPr>
          <a:xfrm>
            <a:off x="3800283" y="107816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07520-9271-44EF-9B54-CA3F5880F99A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1098561548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5389620" y="2442271"/>
            <a:ext cx="1685499" cy="1685499"/>
            <a:chOff x="6353030" y="2094301"/>
            <a:chExt cx="2074460" cy="2074460"/>
          </a:xfrm>
        </p:grpSpPr>
        <p:sp>
          <p:nvSpPr>
            <p:cNvPr id="35" name="Freeform 34"/>
            <p:cNvSpPr/>
            <p:nvPr/>
          </p:nvSpPr>
          <p:spPr>
            <a:xfrm>
              <a:off x="6353030" y="2094301"/>
              <a:ext cx="2074460" cy="2074460"/>
            </a:xfrm>
            <a:custGeom>
              <a:avLst/>
              <a:gdLst>
                <a:gd name="connsiteX0" fmla="*/ 1658203 w 3316406"/>
                <a:gd name="connsiteY0" fmla="*/ 0 h 3316406"/>
                <a:gd name="connsiteX1" fmla="*/ 3316406 w 3316406"/>
                <a:gd name="connsiteY1" fmla="*/ 1658203 h 3316406"/>
                <a:gd name="connsiteX2" fmla="*/ 1658203 w 3316406"/>
                <a:gd name="connsiteY2" fmla="*/ 3316406 h 3316406"/>
                <a:gd name="connsiteX3" fmla="*/ 0 w 3316406"/>
                <a:gd name="connsiteY3" fmla="*/ 1658203 h 3316406"/>
                <a:gd name="connsiteX4" fmla="*/ 1658203 w 3316406"/>
                <a:gd name="connsiteY4" fmla="*/ 0 h 3316406"/>
                <a:gd name="connsiteX5" fmla="*/ 1658203 w 3316406"/>
                <a:gd name="connsiteY5" fmla="*/ 191069 h 3316406"/>
                <a:gd name="connsiteX6" fmla="*/ 191069 w 3316406"/>
                <a:gd name="connsiteY6" fmla="*/ 1658203 h 3316406"/>
                <a:gd name="connsiteX7" fmla="*/ 1658203 w 3316406"/>
                <a:gd name="connsiteY7" fmla="*/ 3125337 h 3316406"/>
                <a:gd name="connsiteX8" fmla="*/ 3125337 w 3316406"/>
                <a:gd name="connsiteY8" fmla="*/ 1658203 h 3316406"/>
                <a:gd name="connsiteX9" fmla="*/ 1658203 w 3316406"/>
                <a:gd name="connsiteY9" fmla="*/ 191069 h 33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6406" h="3316406">
                  <a:moveTo>
                    <a:pt x="1658203" y="0"/>
                  </a:moveTo>
                  <a:cubicBezTo>
                    <a:pt x="2574003" y="0"/>
                    <a:pt x="3316406" y="742403"/>
                    <a:pt x="3316406" y="1658203"/>
                  </a:cubicBezTo>
                  <a:cubicBezTo>
                    <a:pt x="3316406" y="2574003"/>
                    <a:pt x="2574003" y="3316406"/>
                    <a:pt x="1658203" y="3316406"/>
                  </a:cubicBezTo>
                  <a:cubicBezTo>
                    <a:pt x="742403" y="3316406"/>
                    <a:pt x="0" y="2574003"/>
                    <a:pt x="0" y="1658203"/>
                  </a:cubicBezTo>
                  <a:cubicBezTo>
                    <a:pt x="0" y="742403"/>
                    <a:pt x="742403" y="0"/>
                    <a:pt x="1658203" y="0"/>
                  </a:cubicBezTo>
                  <a:close/>
                  <a:moveTo>
                    <a:pt x="1658203" y="191069"/>
                  </a:moveTo>
                  <a:cubicBezTo>
                    <a:pt x="847927" y="191069"/>
                    <a:pt x="191069" y="847927"/>
                    <a:pt x="191069" y="1658203"/>
                  </a:cubicBezTo>
                  <a:cubicBezTo>
                    <a:pt x="191069" y="2468479"/>
                    <a:pt x="847927" y="3125337"/>
                    <a:pt x="1658203" y="3125337"/>
                  </a:cubicBezTo>
                  <a:cubicBezTo>
                    <a:pt x="2468479" y="3125337"/>
                    <a:pt x="3125337" y="2468479"/>
                    <a:pt x="3125337" y="1658203"/>
                  </a:cubicBezTo>
                  <a:cubicBezTo>
                    <a:pt x="3125337" y="847927"/>
                    <a:pt x="2468479" y="191069"/>
                    <a:pt x="1658203" y="19106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6353030" y="2094301"/>
              <a:ext cx="2074460" cy="2074460"/>
            </a:xfrm>
            <a:custGeom>
              <a:avLst/>
              <a:gdLst>
                <a:gd name="connsiteX0" fmla="*/ 1146412 w 2292824"/>
                <a:gd name="connsiteY0" fmla="*/ 0 h 2292824"/>
                <a:gd name="connsiteX1" fmla="*/ 1146412 w 2292824"/>
                <a:gd name="connsiteY1" fmla="*/ 132097 h 2292824"/>
                <a:gd name="connsiteX2" fmla="*/ 132097 w 2292824"/>
                <a:gd name="connsiteY2" fmla="*/ 1146412 h 2292824"/>
                <a:gd name="connsiteX3" fmla="*/ 1146412 w 2292824"/>
                <a:gd name="connsiteY3" fmla="*/ 2160727 h 2292824"/>
                <a:gd name="connsiteX4" fmla="*/ 2160727 w 2292824"/>
                <a:gd name="connsiteY4" fmla="*/ 1146412 h 2292824"/>
                <a:gd name="connsiteX5" fmla="*/ 2292824 w 2292824"/>
                <a:gd name="connsiteY5" fmla="*/ 1146412 h 2292824"/>
                <a:gd name="connsiteX6" fmla="*/ 1146412 w 2292824"/>
                <a:gd name="connsiteY6" fmla="*/ 2292824 h 2292824"/>
                <a:gd name="connsiteX7" fmla="*/ 0 w 2292824"/>
                <a:gd name="connsiteY7" fmla="*/ 1146412 h 2292824"/>
                <a:gd name="connsiteX8" fmla="*/ 1146412 w 2292824"/>
                <a:gd name="connsiteY8" fmla="*/ 0 h 229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2824" h="2292824">
                  <a:moveTo>
                    <a:pt x="1146412" y="0"/>
                  </a:moveTo>
                  <a:lnTo>
                    <a:pt x="1146412" y="132097"/>
                  </a:lnTo>
                  <a:cubicBezTo>
                    <a:pt x="586221" y="132097"/>
                    <a:pt x="132097" y="586221"/>
                    <a:pt x="132097" y="1146412"/>
                  </a:cubicBezTo>
                  <a:cubicBezTo>
                    <a:pt x="132097" y="1706603"/>
                    <a:pt x="586221" y="2160727"/>
                    <a:pt x="1146412" y="2160727"/>
                  </a:cubicBezTo>
                  <a:cubicBezTo>
                    <a:pt x="1706603" y="2160727"/>
                    <a:pt x="2160727" y="1706603"/>
                    <a:pt x="2160727" y="1146412"/>
                  </a:cubicBezTo>
                  <a:lnTo>
                    <a:pt x="2292824" y="1146412"/>
                  </a:lnTo>
                  <a:cubicBezTo>
                    <a:pt x="2292824" y="1779558"/>
                    <a:pt x="1779558" y="2292824"/>
                    <a:pt x="1146412" y="2292824"/>
                  </a:cubicBezTo>
                  <a:cubicBezTo>
                    <a:pt x="513266" y="2292824"/>
                    <a:pt x="0" y="1779558"/>
                    <a:pt x="0" y="1146412"/>
                  </a:cubicBezTo>
                  <a:cubicBezTo>
                    <a:pt x="0" y="513266"/>
                    <a:pt x="513266" y="0"/>
                    <a:pt x="11464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 dirty="0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7075118" y="3669753"/>
            <a:ext cx="1685499" cy="1685499"/>
            <a:chOff x="8785742" y="2094301"/>
            <a:chExt cx="2074460" cy="2074460"/>
          </a:xfrm>
        </p:grpSpPr>
        <p:sp>
          <p:nvSpPr>
            <p:cNvPr id="44" name="Freeform 43"/>
            <p:cNvSpPr/>
            <p:nvPr/>
          </p:nvSpPr>
          <p:spPr>
            <a:xfrm>
              <a:off x="8785742" y="2094301"/>
              <a:ext cx="2074460" cy="2074460"/>
            </a:xfrm>
            <a:custGeom>
              <a:avLst/>
              <a:gdLst>
                <a:gd name="connsiteX0" fmla="*/ 1658203 w 3316406"/>
                <a:gd name="connsiteY0" fmla="*/ 0 h 3316406"/>
                <a:gd name="connsiteX1" fmla="*/ 3316406 w 3316406"/>
                <a:gd name="connsiteY1" fmla="*/ 1658203 h 3316406"/>
                <a:gd name="connsiteX2" fmla="*/ 1658203 w 3316406"/>
                <a:gd name="connsiteY2" fmla="*/ 3316406 h 3316406"/>
                <a:gd name="connsiteX3" fmla="*/ 0 w 3316406"/>
                <a:gd name="connsiteY3" fmla="*/ 1658203 h 3316406"/>
                <a:gd name="connsiteX4" fmla="*/ 1658203 w 3316406"/>
                <a:gd name="connsiteY4" fmla="*/ 0 h 3316406"/>
                <a:gd name="connsiteX5" fmla="*/ 1658203 w 3316406"/>
                <a:gd name="connsiteY5" fmla="*/ 191069 h 3316406"/>
                <a:gd name="connsiteX6" fmla="*/ 191069 w 3316406"/>
                <a:gd name="connsiteY6" fmla="*/ 1658203 h 3316406"/>
                <a:gd name="connsiteX7" fmla="*/ 1658203 w 3316406"/>
                <a:gd name="connsiteY7" fmla="*/ 3125337 h 3316406"/>
                <a:gd name="connsiteX8" fmla="*/ 3125337 w 3316406"/>
                <a:gd name="connsiteY8" fmla="*/ 1658203 h 3316406"/>
                <a:gd name="connsiteX9" fmla="*/ 1658203 w 3316406"/>
                <a:gd name="connsiteY9" fmla="*/ 191069 h 3316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6406" h="3316406">
                  <a:moveTo>
                    <a:pt x="1658203" y="0"/>
                  </a:moveTo>
                  <a:cubicBezTo>
                    <a:pt x="2574003" y="0"/>
                    <a:pt x="3316406" y="742403"/>
                    <a:pt x="3316406" y="1658203"/>
                  </a:cubicBezTo>
                  <a:cubicBezTo>
                    <a:pt x="3316406" y="2574003"/>
                    <a:pt x="2574003" y="3316406"/>
                    <a:pt x="1658203" y="3316406"/>
                  </a:cubicBezTo>
                  <a:cubicBezTo>
                    <a:pt x="742403" y="3316406"/>
                    <a:pt x="0" y="2574003"/>
                    <a:pt x="0" y="1658203"/>
                  </a:cubicBezTo>
                  <a:cubicBezTo>
                    <a:pt x="0" y="742403"/>
                    <a:pt x="742403" y="0"/>
                    <a:pt x="1658203" y="0"/>
                  </a:cubicBezTo>
                  <a:close/>
                  <a:moveTo>
                    <a:pt x="1658203" y="191069"/>
                  </a:moveTo>
                  <a:cubicBezTo>
                    <a:pt x="847927" y="191069"/>
                    <a:pt x="191069" y="847927"/>
                    <a:pt x="191069" y="1658203"/>
                  </a:cubicBezTo>
                  <a:cubicBezTo>
                    <a:pt x="191069" y="2468479"/>
                    <a:pt x="847927" y="3125337"/>
                    <a:pt x="1658203" y="3125337"/>
                  </a:cubicBezTo>
                  <a:cubicBezTo>
                    <a:pt x="2468479" y="3125337"/>
                    <a:pt x="3125337" y="2468479"/>
                    <a:pt x="3125337" y="1658203"/>
                  </a:cubicBezTo>
                  <a:cubicBezTo>
                    <a:pt x="3125337" y="847927"/>
                    <a:pt x="2468479" y="191069"/>
                    <a:pt x="1658203" y="191069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9822972" y="2094301"/>
              <a:ext cx="1037230" cy="1037230"/>
            </a:xfrm>
            <a:custGeom>
              <a:avLst/>
              <a:gdLst>
                <a:gd name="connsiteX0" fmla="*/ 0 w 1146412"/>
                <a:gd name="connsiteY0" fmla="*/ 0 h 1146412"/>
                <a:gd name="connsiteX1" fmla="*/ 1146412 w 1146412"/>
                <a:gd name="connsiteY1" fmla="*/ 1146412 h 1146412"/>
                <a:gd name="connsiteX2" fmla="*/ 1014315 w 1146412"/>
                <a:gd name="connsiteY2" fmla="*/ 1146412 h 1146412"/>
                <a:gd name="connsiteX3" fmla="*/ 0 w 1146412"/>
                <a:gd name="connsiteY3" fmla="*/ 132097 h 1146412"/>
                <a:gd name="connsiteX4" fmla="*/ 0 w 1146412"/>
                <a:gd name="connsiteY4" fmla="*/ 0 h 11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6412" h="1146412">
                  <a:moveTo>
                    <a:pt x="0" y="0"/>
                  </a:moveTo>
                  <a:cubicBezTo>
                    <a:pt x="633146" y="0"/>
                    <a:pt x="1146412" y="513266"/>
                    <a:pt x="1146412" y="1146412"/>
                  </a:cubicBezTo>
                  <a:lnTo>
                    <a:pt x="1014315" y="1146412"/>
                  </a:lnTo>
                  <a:cubicBezTo>
                    <a:pt x="1014315" y="586221"/>
                    <a:pt x="560191" y="132097"/>
                    <a:pt x="0" y="13209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63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5786744" y="2730695"/>
            <a:ext cx="891261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275" b="1" dirty="0">
                <a:solidFill>
                  <a:schemeClr val="accent3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2018</a:t>
            </a:r>
            <a:endParaRPr lang="en-US" sz="2275" b="1" dirty="0">
              <a:solidFill>
                <a:schemeClr val="accent3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72243" y="3947411"/>
            <a:ext cx="891261" cy="442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275" b="1" dirty="0">
                <a:solidFill>
                  <a:schemeClr val="accent4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2019</a:t>
            </a:r>
            <a:endParaRPr lang="en-US" sz="2275" b="1" dirty="0">
              <a:solidFill>
                <a:schemeClr val="accent4"/>
              </a:solidFill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389010" y="2332990"/>
            <a:ext cx="3622051" cy="969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lacus nulla ac netus nibh aliquet, porttitor ligula justo libero vivamus porttrttitor dolor, cotus nibh aliquet, porttitor ligula justo libero vivamus porttitor dolor, coitor dolor, co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tus nibh aliquet, porttitor dolor, co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2C2FAEE-468F-4906-9395-8BD0D71DEC5F}"/>
              </a:ext>
            </a:extLst>
          </p:cNvPr>
          <p:cNvSpPr/>
          <p:nvPr/>
        </p:nvSpPr>
        <p:spPr>
          <a:xfrm>
            <a:off x="7217869" y="4288887"/>
            <a:ext cx="1399998" cy="744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netus nibh,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B6EF93D-7633-4DCE-BB04-3A0AD94DB9BC}"/>
              </a:ext>
            </a:extLst>
          </p:cNvPr>
          <p:cNvSpPr/>
          <p:nvPr/>
        </p:nvSpPr>
        <p:spPr>
          <a:xfrm>
            <a:off x="5532370" y="3116301"/>
            <a:ext cx="1399998" cy="744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netus nibh, </a:t>
            </a:r>
          </a:p>
        </p:txBody>
      </p:sp>
      <p:graphicFrame>
        <p:nvGraphicFramePr>
          <p:cNvPr id="27" name="Chart 26">
            <a:extLst>
              <a:ext uri="{FF2B5EF4-FFF2-40B4-BE49-F238E27FC236}">
                <a16:creationId xmlns:a16="http://schemas.microsoft.com/office/drawing/2014/main" id="{9BC856AE-E212-4B99-A961-0FC24C1681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3802539"/>
              </p:ext>
            </p:extLst>
          </p:nvPr>
        </p:nvGraphicFramePr>
        <p:xfrm>
          <a:off x="1389004" y="3669753"/>
          <a:ext cx="3563996" cy="16854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6D37CAF6-4244-42ED-9050-B65DC7DE5EF6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24F33B-4E4D-41A8-97C7-1043A120D996}"/>
              </a:ext>
            </a:extLst>
          </p:cNvPr>
          <p:cNvSpPr txBox="1"/>
          <p:nvPr/>
        </p:nvSpPr>
        <p:spPr>
          <a:xfrm>
            <a:off x="2773680" y="1290730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INFOGRAPHIC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6337AE-F575-457F-89F5-F64EE2C9A95D}"/>
              </a:ext>
            </a:extLst>
          </p:cNvPr>
          <p:cNvSpPr txBox="1"/>
          <p:nvPr/>
        </p:nvSpPr>
        <p:spPr>
          <a:xfrm>
            <a:off x="3800283" y="107816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370CA5-718A-474F-B4FE-5A4235F5A6D7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220655148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Single Corner Snipped 24">
            <a:extLst>
              <a:ext uri="{FF2B5EF4-FFF2-40B4-BE49-F238E27FC236}">
                <a16:creationId xmlns:a16="http://schemas.microsoft.com/office/drawing/2014/main" id="{8A56A2CA-75D5-4906-B70F-4E6846BB561C}"/>
              </a:ext>
            </a:extLst>
          </p:cNvPr>
          <p:cNvSpPr/>
          <p:nvPr/>
        </p:nvSpPr>
        <p:spPr>
          <a:xfrm flipH="1">
            <a:off x="6884790" y="2566071"/>
            <a:ext cx="1873526" cy="1528969"/>
          </a:xfrm>
          <a:prstGeom prst="snip1Rect">
            <a:avLst>
              <a:gd name="adj" fmla="val 281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>
              <a:solidFill>
                <a:schemeClr val="bg1"/>
              </a:solidFill>
            </a:endParaRPr>
          </a:p>
        </p:txBody>
      </p:sp>
      <p:sp>
        <p:nvSpPr>
          <p:cNvPr id="3" name="Rectangle: Top Corners Snipped 2">
            <a:extLst>
              <a:ext uri="{FF2B5EF4-FFF2-40B4-BE49-F238E27FC236}">
                <a16:creationId xmlns:a16="http://schemas.microsoft.com/office/drawing/2014/main" id="{8B975E43-30AA-4F99-A086-1F14FF674FC8}"/>
              </a:ext>
            </a:extLst>
          </p:cNvPr>
          <p:cNvSpPr/>
          <p:nvPr/>
        </p:nvSpPr>
        <p:spPr>
          <a:xfrm>
            <a:off x="3904270" y="2566070"/>
            <a:ext cx="2106730" cy="1525206"/>
          </a:xfrm>
          <a:prstGeom prst="snip2SameRect">
            <a:avLst>
              <a:gd name="adj1" fmla="val 29374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>
              <a:solidFill>
                <a:schemeClr val="bg1"/>
              </a:solidFill>
            </a:endParaRPr>
          </a:p>
        </p:txBody>
      </p:sp>
      <p:sp>
        <p:nvSpPr>
          <p:cNvPr id="2" name="Rectangle: Single Corner Snipped 1">
            <a:extLst>
              <a:ext uri="{FF2B5EF4-FFF2-40B4-BE49-F238E27FC236}">
                <a16:creationId xmlns:a16="http://schemas.microsoft.com/office/drawing/2014/main" id="{0919ED78-F6A3-49B3-93B9-557256438B2B}"/>
              </a:ext>
            </a:extLst>
          </p:cNvPr>
          <p:cNvSpPr/>
          <p:nvPr/>
        </p:nvSpPr>
        <p:spPr>
          <a:xfrm>
            <a:off x="1147685" y="2566071"/>
            <a:ext cx="1873526" cy="1528969"/>
          </a:xfrm>
          <a:prstGeom prst="snip1Rect">
            <a:avLst>
              <a:gd name="adj" fmla="val 2816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463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41F7D6-EE79-4B0E-8D2A-DE61A2A944E7}"/>
              </a:ext>
            </a:extLst>
          </p:cNvPr>
          <p:cNvSpPr txBox="1"/>
          <p:nvPr/>
        </p:nvSpPr>
        <p:spPr>
          <a:xfrm>
            <a:off x="1348884" y="3165501"/>
            <a:ext cx="130247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75" spc="24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Subtitle Tagline Here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765F41-6FDE-4584-BF93-B9CE1F8DE329}"/>
              </a:ext>
            </a:extLst>
          </p:cNvPr>
          <p:cNvSpPr txBox="1"/>
          <p:nvPr/>
        </p:nvSpPr>
        <p:spPr>
          <a:xfrm>
            <a:off x="1348888" y="3446641"/>
            <a:ext cx="1620957" cy="442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853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Lorem ipsum dolor amet, consec</a:t>
            </a:r>
          </a:p>
          <a:p>
            <a:pPr>
              <a:lnSpc>
                <a:spcPct val="140000"/>
              </a:lnSpc>
            </a:pPr>
            <a:r>
              <a:rPr lang="en-US" sz="853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adipiscing elit roin cursus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AEDE78E-9FAF-47A5-9DFB-E6D944089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8884" y="2652445"/>
            <a:ext cx="807805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950" b="1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01.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32F1D2-8D90-4366-997D-34E379E71BD2}"/>
              </a:ext>
            </a:extLst>
          </p:cNvPr>
          <p:cNvSpPr txBox="1"/>
          <p:nvPr/>
        </p:nvSpPr>
        <p:spPr>
          <a:xfrm>
            <a:off x="4292493" y="3165501"/>
            <a:ext cx="130247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75" spc="24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Subtitle Tagline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F892E2-767A-4BF1-986F-34CE9E86AC13}"/>
              </a:ext>
            </a:extLst>
          </p:cNvPr>
          <p:cNvSpPr txBox="1"/>
          <p:nvPr/>
        </p:nvSpPr>
        <p:spPr>
          <a:xfrm>
            <a:off x="4133254" y="3446641"/>
            <a:ext cx="1620958" cy="442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sz="853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Lorem ipsum dolor amet, consec</a:t>
            </a:r>
          </a:p>
          <a:p>
            <a:pPr algn="ctr">
              <a:lnSpc>
                <a:spcPct val="140000"/>
              </a:lnSpc>
            </a:pPr>
            <a:r>
              <a:rPr lang="en-US" sz="853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adipiscing elit roin cursus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06AF1F-23E2-42A9-9B15-3A7188234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9829" y="2652445"/>
            <a:ext cx="807805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en-US" sz="1950" b="1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02.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6FE079-8AEB-4AAB-94C5-F7391A09AACF}"/>
              </a:ext>
            </a:extLst>
          </p:cNvPr>
          <p:cNvSpPr txBox="1"/>
          <p:nvPr/>
        </p:nvSpPr>
        <p:spPr>
          <a:xfrm>
            <a:off x="7294427" y="3165501"/>
            <a:ext cx="1302472" cy="2423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75" spc="24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Subtitle Tagline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AD24FA-7017-4A14-8EB9-064DE7FE8B91}"/>
              </a:ext>
            </a:extLst>
          </p:cNvPr>
          <p:cNvSpPr txBox="1"/>
          <p:nvPr/>
        </p:nvSpPr>
        <p:spPr>
          <a:xfrm>
            <a:off x="6975944" y="3446641"/>
            <a:ext cx="1620957" cy="4428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40000"/>
              </a:lnSpc>
            </a:pPr>
            <a:r>
              <a:rPr lang="en-US" sz="853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Lorem ipsum dolor amet, consec</a:t>
            </a:r>
          </a:p>
          <a:p>
            <a:pPr algn="r">
              <a:lnSpc>
                <a:spcPct val="140000"/>
              </a:lnSpc>
            </a:pPr>
            <a:r>
              <a:rPr lang="en-US" sz="853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adipiscing elit roin cursus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5313DE-42DB-4CF6-8B1A-8F6E8AC59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9092" y="2652445"/>
            <a:ext cx="807805" cy="37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4295" tIns="37148" rIns="74295" bIns="37148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1950" b="1">
                <a:solidFill>
                  <a:schemeClr val="bg1"/>
                </a:solidFill>
                <a:latin typeface="+mj-lt"/>
                <a:ea typeface="Lato" charset="0"/>
                <a:cs typeface="Lato" charset="0"/>
              </a:rPr>
              <a:t>03.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FDE5C0-CB8C-43D3-B50D-55E541470829}"/>
              </a:ext>
            </a:extLst>
          </p:cNvPr>
          <p:cNvSpPr/>
          <p:nvPr/>
        </p:nvSpPr>
        <p:spPr>
          <a:xfrm>
            <a:off x="1147689" y="4600163"/>
            <a:ext cx="7610631" cy="744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975" b="1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Lorem ipsum dolor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latin typeface="+mj-lt"/>
                <a:ea typeface="Source Sans Pro ExtraLight" panose="020B0303030403020204" pitchFamily="34" charset="0"/>
                <a:cs typeface="Lato" panose="020F0502020204030203" pitchFamily="34" charset="0"/>
              </a:rPr>
              <a:t>sit amet, lacus nulla ac ne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lacus nulla ac netus nibh aliquet, porttitor ligula justo libero vivamus porttrttitor dolor, cotus nibh aliquet, porttitor ligula justo libero vivamus</a:t>
            </a:r>
            <a:r>
              <a:rPr lang="en-US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nibh aliquet, porttitor ligula justo libero vivamus porttrttitor dolor, cotus nibh aliquet, porttitor ligula justo libero vivamus</a:t>
            </a:r>
            <a:r>
              <a:rPr lang="en-US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 </a:t>
            </a:r>
            <a:r>
              <a:rPr lang="id-ID" sz="975" dirty="0">
                <a:solidFill>
                  <a:schemeClr val="tx2">
                    <a:lumMod val="50000"/>
                  </a:schemeClr>
                </a:solidFill>
                <a:ea typeface="Source Sans Pro ExtraLight" panose="020B0303030403020204" pitchFamily="34" charset="0"/>
                <a:cs typeface="Lato" panose="020F0502020204030203" pitchFamily="34" charset="0"/>
              </a:rPr>
              <a:t>porttrttitor dolor, cotus nibh aliquet, porttitor ligula justo libero vivamus</a:t>
            </a:r>
            <a:endParaRPr lang="id-ID" sz="975" dirty="0">
              <a:solidFill>
                <a:schemeClr val="tx2">
                  <a:lumMod val="50000"/>
                </a:schemeClr>
              </a:solidFill>
              <a:latin typeface="+mj-lt"/>
              <a:ea typeface="Source Sans Pro ExtraLight" panose="020B0303030403020204" pitchFamily="34" charset="0"/>
              <a:cs typeface="Lato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B55B1BE-969B-43F6-B852-0D7C36B98842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A07A09-E755-443D-A3C5-E4A1DB933911}"/>
              </a:ext>
            </a:extLst>
          </p:cNvPr>
          <p:cNvSpPr txBox="1"/>
          <p:nvPr/>
        </p:nvSpPr>
        <p:spPr>
          <a:xfrm>
            <a:off x="2773680" y="1290730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INFOGRAPHIC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2F9E37-98F7-4F21-986A-EB80355FC90B}"/>
              </a:ext>
            </a:extLst>
          </p:cNvPr>
          <p:cNvSpPr txBox="1"/>
          <p:nvPr/>
        </p:nvSpPr>
        <p:spPr>
          <a:xfrm>
            <a:off x="3800283" y="107816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C24426-DA7E-4F20-8C0D-52053AFE7C51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1633152552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вал 31">
            <a:extLst>
              <a:ext uri="{FF2B5EF4-FFF2-40B4-BE49-F238E27FC236}">
                <a16:creationId xmlns:a16="http://schemas.microsoft.com/office/drawing/2014/main" id="{49745FA5-1F6F-4567-BE11-F968244A8D42}"/>
              </a:ext>
            </a:extLst>
          </p:cNvPr>
          <p:cNvSpPr/>
          <p:nvPr/>
        </p:nvSpPr>
        <p:spPr>
          <a:xfrm>
            <a:off x="1463668" y="2969656"/>
            <a:ext cx="918689" cy="918689"/>
          </a:xfrm>
          <a:prstGeom prst="ellipse">
            <a:avLst/>
          </a:prstGeom>
          <a:solidFill>
            <a:schemeClr val="accent4"/>
          </a:solidFill>
          <a:ln w="476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731"/>
          </a:p>
        </p:txBody>
      </p:sp>
      <p:sp>
        <p:nvSpPr>
          <p:cNvPr id="5" name="Овал 32">
            <a:extLst>
              <a:ext uri="{FF2B5EF4-FFF2-40B4-BE49-F238E27FC236}">
                <a16:creationId xmlns:a16="http://schemas.microsoft.com/office/drawing/2014/main" id="{64AA285C-96AF-4F83-B095-0916599661C1}"/>
              </a:ext>
            </a:extLst>
          </p:cNvPr>
          <p:cNvSpPr/>
          <p:nvPr/>
        </p:nvSpPr>
        <p:spPr>
          <a:xfrm>
            <a:off x="4376656" y="2969656"/>
            <a:ext cx="918689" cy="918689"/>
          </a:xfrm>
          <a:prstGeom prst="ellipse">
            <a:avLst/>
          </a:prstGeom>
          <a:noFill/>
          <a:ln w="476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731"/>
          </a:p>
        </p:txBody>
      </p:sp>
      <p:sp>
        <p:nvSpPr>
          <p:cNvPr id="6" name="Овал 33">
            <a:extLst>
              <a:ext uri="{FF2B5EF4-FFF2-40B4-BE49-F238E27FC236}">
                <a16:creationId xmlns:a16="http://schemas.microsoft.com/office/drawing/2014/main" id="{C52B5B7F-D9AA-4C27-8563-6D3C8868D70C}"/>
              </a:ext>
            </a:extLst>
          </p:cNvPr>
          <p:cNvSpPr/>
          <p:nvPr/>
        </p:nvSpPr>
        <p:spPr>
          <a:xfrm>
            <a:off x="7473932" y="2969656"/>
            <a:ext cx="918689" cy="918689"/>
          </a:xfrm>
          <a:prstGeom prst="ellipse">
            <a:avLst/>
          </a:prstGeom>
          <a:noFill/>
          <a:ln w="476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 sz="731"/>
          </a:p>
        </p:txBody>
      </p:sp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4068AD4D-3FA4-4FBD-ABAA-826ED5C3C510}"/>
              </a:ext>
            </a:extLst>
          </p:cNvPr>
          <p:cNvGrpSpPr/>
          <p:nvPr/>
        </p:nvGrpSpPr>
        <p:grpSpPr>
          <a:xfrm>
            <a:off x="7732761" y="3263514"/>
            <a:ext cx="401036" cy="330976"/>
            <a:chOff x="2492527" y="618871"/>
            <a:chExt cx="341858" cy="282136"/>
          </a:xfrm>
        </p:grpSpPr>
        <p:sp>
          <p:nvSpPr>
            <p:cNvPr id="8" name="Freeform 857">
              <a:extLst>
                <a:ext uri="{FF2B5EF4-FFF2-40B4-BE49-F238E27FC236}">
                  <a16:creationId xmlns:a16="http://schemas.microsoft.com/office/drawing/2014/main" id="{A31FF92B-A150-475F-AB90-788913EFE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527" y="668297"/>
              <a:ext cx="341858" cy="232710"/>
            </a:xfrm>
            <a:custGeom>
              <a:avLst/>
              <a:gdLst>
                <a:gd name="T0" fmla="*/ 166 w 166"/>
                <a:gd name="T1" fmla="*/ 92 h 113"/>
                <a:gd name="T2" fmla="*/ 145 w 166"/>
                <a:gd name="T3" fmla="*/ 113 h 113"/>
                <a:gd name="T4" fmla="*/ 21 w 166"/>
                <a:gd name="T5" fmla="*/ 113 h 113"/>
                <a:gd name="T6" fmla="*/ 0 w 166"/>
                <a:gd name="T7" fmla="*/ 92 h 113"/>
                <a:gd name="T8" fmla="*/ 0 w 166"/>
                <a:gd name="T9" fmla="*/ 21 h 113"/>
                <a:gd name="T10" fmla="*/ 21 w 166"/>
                <a:gd name="T11" fmla="*/ 0 h 113"/>
                <a:gd name="T12" fmla="*/ 145 w 166"/>
                <a:gd name="T13" fmla="*/ 0 h 113"/>
                <a:gd name="T14" fmla="*/ 166 w 166"/>
                <a:gd name="T15" fmla="*/ 21 h 113"/>
                <a:gd name="T16" fmla="*/ 166 w 166"/>
                <a:gd name="T17" fmla="*/ 9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13">
                  <a:moveTo>
                    <a:pt x="166" y="92"/>
                  </a:moveTo>
                  <a:cubicBezTo>
                    <a:pt x="166" y="104"/>
                    <a:pt x="156" y="113"/>
                    <a:pt x="14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0" y="113"/>
                    <a:pt x="0" y="104"/>
                    <a:pt x="0" y="9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56" y="0"/>
                    <a:pt x="166" y="9"/>
                    <a:pt x="166" y="21"/>
                  </a:cubicBezTo>
                  <a:lnTo>
                    <a:pt x="166" y="92"/>
                  </a:lnTo>
                  <a:close/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9" name="Freeform 858">
              <a:extLst>
                <a:ext uri="{FF2B5EF4-FFF2-40B4-BE49-F238E27FC236}">
                  <a16:creationId xmlns:a16="http://schemas.microsoft.com/office/drawing/2014/main" id="{839987A4-66C9-433D-ABB4-3110C323F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7853" y="618871"/>
              <a:ext cx="111207" cy="49425"/>
            </a:xfrm>
            <a:custGeom>
              <a:avLst/>
              <a:gdLst>
                <a:gd name="T0" fmla="*/ 0 w 54"/>
                <a:gd name="T1" fmla="*/ 24 h 24"/>
                <a:gd name="T2" fmla="*/ 0 w 54"/>
                <a:gd name="T3" fmla="*/ 12 h 24"/>
                <a:gd name="T4" fmla="*/ 12 w 54"/>
                <a:gd name="T5" fmla="*/ 0 h 24"/>
                <a:gd name="T6" fmla="*/ 42 w 54"/>
                <a:gd name="T7" fmla="*/ 0 h 24"/>
                <a:gd name="T8" fmla="*/ 54 w 54"/>
                <a:gd name="T9" fmla="*/ 12 h 24"/>
                <a:gd name="T10" fmla="*/ 54 w 54"/>
                <a:gd name="T11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24">
                  <a:moveTo>
                    <a:pt x="0" y="24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9" y="0"/>
                    <a:pt x="54" y="5"/>
                    <a:pt x="54" y="12"/>
                  </a:cubicBezTo>
                  <a:cubicBezTo>
                    <a:pt x="54" y="24"/>
                    <a:pt x="54" y="24"/>
                    <a:pt x="54" y="24"/>
                  </a:cubicBezTo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10" name="Freeform 859">
              <a:extLst>
                <a:ext uri="{FF2B5EF4-FFF2-40B4-BE49-F238E27FC236}">
                  <a16:creationId xmlns:a16="http://schemas.microsoft.com/office/drawing/2014/main" id="{DD34568A-B75E-4001-8DC8-3630846B8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684" y="717722"/>
              <a:ext cx="53544" cy="55603"/>
            </a:xfrm>
            <a:custGeom>
              <a:avLst/>
              <a:gdLst>
                <a:gd name="T0" fmla="*/ 26 w 26"/>
                <a:gd name="T1" fmla="*/ 19 h 27"/>
                <a:gd name="T2" fmla="*/ 18 w 26"/>
                <a:gd name="T3" fmla="*/ 27 h 27"/>
                <a:gd name="T4" fmla="*/ 8 w 26"/>
                <a:gd name="T5" fmla="*/ 27 h 27"/>
                <a:gd name="T6" fmla="*/ 0 w 26"/>
                <a:gd name="T7" fmla="*/ 19 h 27"/>
                <a:gd name="T8" fmla="*/ 0 w 26"/>
                <a:gd name="T9" fmla="*/ 9 h 27"/>
                <a:gd name="T10" fmla="*/ 8 w 26"/>
                <a:gd name="T11" fmla="*/ 0 h 27"/>
                <a:gd name="T12" fmla="*/ 18 w 26"/>
                <a:gd name="T13" fmla="*/ 0 h 27"/>
                <a:gd name="T14" fmla="*/ 26 w 26"/>
                <a:gd name="T15" fmla="*/ 9 h 27"/>
                <a:gd name="T16" fmla="*/ 26 w 26"/>
                <a:gd name="T17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7">
                  <a:moveTo>
                    <a:pt x="26" y="19"/>
                  </a:moveTo>
                  <a:cubicBezTo>
                    <a:pt x="26" y="23"/>
                    <a:pt x="23" y="27"/>
                    <a:pt x="1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3" y="27"/>
                    <a:pt x="0" y="23"/>
                    <a:pt x="0" y="1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3" y="0"/>
                    <a:pt x="26" y="4"/>
                    <a:pt x="26" y="9"/>
                  </a:cubicBezTo>
                  <a:lnTo>
                    <a:pt x="26" y="19"/>
                  </a:lnTo>
                  <a:close/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11" name="Line 860">
              <a:extLst>
                <a:ext uri="{FF2B5EF4-FFF2-40B4-BE49-F238E27FC236}">
                  <a16:creationId xmlns:a16="http://schemas.microsoft.com/office/drawing/2014/main" id="{20381A95-6078-471E-AABD-BBDCB65396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8705" y="744494"/>
              <a:ext cx="133860" cy="0"/>
            </a:xfrm>
            <a:prstGeom prst="line">
              <a:avLst/>
            </a:pr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12" name="Line 861">
              <a:extLst>
                <a:ext uri="{FF2B5EF4-FFF2-40B4-BE49-F238E27FC236}">
                  <a16:creationId xmlns:a16="http://schemas.microsoft.com/office/drawing/2014/main" id="{42077079-4E99-4D22-84A9-DB2903010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4347" y="744494"/>
              <a:ext cx="131801" cy="0"/>
            </a:xfrm>
            <a:prstGeom prst="line">
              <a:avLst/>
            </a:pr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13" name="Line 862">
              <a:extLst>
                <a:ext uri="{FF2B5EF4-FFF2-40B4-BE49-F238E27FC236}">
                  <a16:creationId xmlns:a16="http://schemas.microsoft.com/office/drawing/2014/main" id="{ACE643E5-8445-4D61-BEBD-91BA6E9F05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49950" y="870116"/>
              <a:ext cx="49425" cy="0"/>
            </a:xfrm>
            <a:prstGeom prst="line">
              <a:avLst/>
            </a:pr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</p:grpSp>
      <p:grpSp>
        <p:nvGrpSpPr>
          <p:cNvPr id="14" name="Группа 15">
            <a:extLst>
              <a:ext uri="{FF2B5EF4-FFF2-40B4-BE49-F238E27FC236}">
                <a16:creationId xmlns:a16="http://schemas.microsoft.com/office/drawing/2014/main" id="{27446820-D27C-4E7F-B6CD-A1382AB27EA8}"/>
              </a:ext>
            </a:extLst>
          </p:cNvPr>
          <p:cNvGrpSpPr/>
          <p:nvPr/>
        </p:nvGrpSpPr>
        <p:grpSpPr>
          <a:xfrm>
            <a:off x="1718265" y="3265927"/>
            <a:ext cx="409492" cy="326144"/>
            <a:chOff x="1722318" y="2645306"/>
            <a:chExt cx="349066" cy="278017"/>
          </a:xfrm>
        </p:grpSpPr>
        <p:sp>
          <p:nvSpPr>
            <p:cNvPr id="15" name="Freeform 1731">
              <a:extLst>
                <a:ext uri="{FF2B5EF4-FFF2-40B4-BE49-F238E27FC236}">
                  <a16:creationId xmlns:a16="http://schemas.microsoft.com/office/drawing/2014/main" id="{FA0B25AC-FCFC-4236-A51A-7AFED8050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2318" y="2682375"/>
              <a:ext cx="349066" cy="187404"/>
            </a:xfrm>
            <a:custGeom>
              <a:avLst/>
              <a:gdLst>
                <a:gd name="T0" fmla="*/ 28 w 169"/>
                <a:gd name="T1" fmla="*/ 91 h 91"/>
                <a:gd name="T2" fmla="*/ 22 w 169"/>
                <a:gd name="T3" fmla="*/ 91 h 91"/>
                <a:gd name="T4" fmla="*/ 0 w 169"/>
                <a:gd name="T5" fmla="*/ 70 h 91"/>
                <a:gd name="T6" fmla="*/ 0 w 169"/>
                <a:gd name="T7" fmla="*/ 22 h 91"/>
                <a:gd name="T8" fmla="*/ 22 w 169"/>
                <a:gd name="T9" fmla="*/ 0 h 91"/>
                <a:gd name="T10" fmla="*/ 147 w 169"/>
                <a:gd name="T11" fmla="*/ 0 h 91"/>
                <a:gd name="T12" fmla="*/ 169 w 169"/>
                <a:gd name="T13" fmla="*/ 22 h 91"/>
                <a:gd name="T14" fmla="*/ 169 w 169"/>
                <a:gd name="T15" fmla="*/ 70 h 91"/>
                <a:gd name="T16" fmla="*/ 147 w 169"/>
                <a:gd name="T17" fmla="*/ 91 h 91"/>
                <a:gd name="T18" fmla="*/ 141 w 169"/>
                <a:gd name="T1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91">
                  <a:moveTo>
                    <a:pt x="28" y="91"/>
                  </a:moveTo>
                  <a:cubicBezTo>
                    <a:pt x="22" y="91"/>
                    <a:pt x="22" y="91"/>
                    <a:pt x="22" y="91"/>
                  </a:cubicBezTo>
                  <a:cubicBezTo>
                    <a:pt x="10" y="91"/>
                    <a:pt x="0" y="82"/>
                    <a:pt x="0" y="7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9" y="0"/>
                    <a:pt x="169" y="10"/>
                    <a:pt x="169" y="22"/>
                  </a:cubicBezTo>
                  <a:cubicBezTo>
                    <a:pt x="169" y="70"/>
                    <a:pt x="169" y="70"/>
                    <a:pt x="169" y="70"/>
                  </a:cubicBezTo>
                  <a:cubicBezTo>
                    <a:pt x="169" y="82"/>
                    <a:pt x="159" y="91"/>
                    <a:pt x="147" y="91"/>
                  </a:cubicBezTo>
                  <a:cubicBezTo>
                    <a:pt x="141" y="91"/>
                    <a:pt x="141" y="91"/>
                    <a:pt x="141" y="91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16" name="Line 1732">
              <a:extLst>
                <a:ext uri="{FF2B5EF4-FFF2-40B4-BE49-F238E27FC236}">
                  <a16:creationId xmlns:a16="http://schemas.microsoft.com/office/drawing/2014/main" id="{0D19062B-5C7F-4796-B9BD-A35387721B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61446" y="2785344"/>
              <a:ext cx="270809" cy="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17" name="Freeform 1733">
              <a:extLst>
                <a:ext uri="{FF2B5EF4-FFF2-40B4-BE49-F238E27FC236}">
                  <a16:creationId xmlns:a16="http://schemas.microsoft.com/office/drawing/2014/main" id="{AACE575F-7F09-4BAD-A3C5-F58082E6A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337" y="2645306"/>
              <a:ext cx="209028" cy="37069"/>
            </a:xfrm>
            <a:custGeom>
              <a:avLst/>
              <a:gdLst>
                <a:gd name="T0" fmla="*/ 90 w 101"/>
                <a:gd name="T1" fmla="*/ 0 h 18"/>
                <a:gd name="T2" fmla="*/ 11 w 101"/>
                <a:gd name="T3" fmla="*/ 0 h 18"/>
                <a:gd name="T4" fmla="*/ 0 w 101"/>
                <a:gd name="T5" fmla="*/ 11 h 18"/>
                <a:gd name="T6" fmla="*/ 0 w 101"/>
                <a:gd name="T7" fmla="*/ 18 h 18"/>
                <a:gd name="T8" fmla="*/ 101 w 101"/>
                <a:gd name="T9" fmla="*/ 18 h 18"/>
                <a:gd name="T10" fmla="*/ 101 w 101"/>
                <a:gd name="T11" fmla="*/ 11 h 18"/>
                <a:gd name="T12" fmla="*/ 90 w 101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18">
                  <a:moveTo>
                    <a:pt x="9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1" y="5"/>
                    <a:pt x="96" y="0"/>
                    <a:pt x="90" y="0"/>
                  </a:cubicBezTo>
                  <a:close/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18" name="Rectangle 1734">
              <a:extLst>
                <a:ext uri="{FF2B5EF4-FFF2-40B4-BE49-F238E27FC236}">
                  <a16:creationId xmlns:a16="http://schemas.microsoft.com/office/drawing/2014/main" id="{283D9A1A-DDE3-4E88-ACD8-31DDEAC79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2040" y="2785344"/>
              <a:ext cx="229622" cy="137979"/>
            </a:xfrm>
            <a:prstGeom prst="rect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19" name="Line 1735">
              <a:extLst>
                <a:ext uri="{FF2B5EF4-FFF2-40B4-BE49-F238E27FC236}">
                  <a16:creationId xmlns:a16="http://schemas.microsoft.com/office/drawing/2014/main" id="{FE8574D2-7671-48E8-A2C1-7269F749B0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47820" y="2754454"/>
              <a:ext cx="63841" cy="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20" name="Line 1736">
              <a:extLst>
                <a:ext uri="{FF2B5EF4-FFF2-40B4-BE49-F238E27FC236}">
                  <a16:creationId xmlns:a16="http://schemas.microsoft.com/office/drawing/2014/main" id="{1150E5DE-2081-4245-B09D-D09B912A95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914870" y="2754454"/>
              <a:ext cx="10297" cy="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21" name="Line 1737">
              <a:extLst>
                <a:ext uri="{FF2B5EF4-FFF2-40B4-BE49-F238E27FC236}">
                  <a16:creationId xmlns:a16="http://schemas.microsoft.com/office/drawing/2014/main" id="{A5040218-E0FF-40F0-A834-26CD8025DD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9266" y="2857423"/>
              <a:ext cx="26772" cy="26772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22" name="Line 1738">
              <a:extLst>
                <a:ext uri="{FF2B5EF4-FFF2-40B4-BE49-F238E27FC236}">
                  <a16:creationId xmlns:a16="http://schemas.microsoft.com/office/drawing/2014/main" id="{9736B8EA-0AD8-4AB9-83E1-DF47AFA604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6038" y="2836829"/>
              <a:ext cx="49425" cy="47366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</p:grpSp>
      <p:grpSp>
        <p:nvGrpSpPr>
          <p:cNvPr id="23" name="Группа 24">
            <a:extLst>
              <a:ext uri="{FF2B5EF4-FFF2-40B4-BE49-F238E27FC236}">
                <a16:creationId xmlns:a16="http://schemas.microsoft.com/office/drawing/2014/main" id="{A8526E7C-ADDF-4E56-A972-122EC9666A7C}"/>
              </a:ext>
            </a:extLst>
          </p:cNvPr>
          <p:cNvGrpSpPr/>
          <p:nvPr/>
        </p:nvGrpSpPr>
        <p:grpSpPr>
          <a:xfrm>
            <a:off x="4656622" y="3249622"/>
            <a:ext cx="358759" cy="358759"/>
            <a:chOff x="3337904" y="2645306"/>
            <a:chExt cx="278017" cy="278017"/>
          </a:xfrm>
        </p:grpSpPr>
        <p:sp>
          <p:nvSpPr>
            <p:cNvPr id="24" name="Oval 1747">
              <a:extLst>
                <a:ext uri="{FF2B5EF4-FFF2-40B4-BE49-F238E27FC236}">
                  <a16:creationId xmlns:a16="http://schemas.microsoft.com/office/drawing/2014/main" id="{A4FA59BF-1D73-4874-8AF0-A7DA47356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904" y="2645306"/>
              <a:ext cx="278017" cy="278017"/>
            </a:xfrm>
            <a:prstGeom prst="ellipse">
              <a:avLst/>
            </a:pr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25" name="Oval 1748">
              <a:extLst>
                <a:ext uri="{FF2B5EF4-FFF2-40B4-BE49-F238E27FC236}">
                  <a16:creationId xmlns:a16="http://schemas.microsoft.com/office/drawing/2014/main" id="{471801BA-1B7C-4B27-88C6-557DD6801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5567" y="2645306"/>
              <a:ext cx="162691" cy="278017"/>
            </a:xfrm>
            <a:prstGeom prst="ellipse">
              <a:avLst/>
            </a:pr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26" name="Line 1749">
              <a:extLst>
                <a:ext uri="{FF2B5EF4-FFF2-40B4-BE49-F238E27FC236}">
                  <a16:creationId xmlns:a16="http://schemas.microsoft.com/office/drawing/2014/main" id="{E4FD7509-5EFA-4ADE-B80C-3FBE87586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5883" y="2647366"/>
              <a:ext cx="0" cy="271839"/>
            </a:xfrm>
            <a:prstGeom prst="line">
              <a:avLst/>
            </a:pr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27" name="Line 1750">
              <a:extLst>
                <a:ext uri="{FF2B5EF4-FFF2-40B4-BE49-F238E27FC236}">
                  <a16:creationId xmlns:a16="http://schemas.microsoft.com/office/drawing/2014/main" id="{9E76BFC6-FD14-460A-948B-A1B083F0C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2023" y="2783285"/>
              <a:ext cx="267720" cy="0"/>
            </a:xfrm>
            <a:prstGeom prst="line">
              <a:avLst/>
            </a:pr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28" name="Freeform 1751">
              <a:extLst>
                <a:ext uri="{FF2B5EF4-FFF2-40B4-BE49-F238E27FC236}">
                  <a16:creationId xmlns:a16="http://schemas.microsoft.com/office/drawing/2014/main" id="{4764A5A4-4606-425E-BB0E-698C7D4B74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736" y="2645306"/>
              <a:ext cx="220354" cy="86494"/>
            </a:xfrm>
            <a:custGeom>
              <a:avLst/>
              <a:gdLst>
                <a:gd name="T0" fmla="*/ 0 w 107"/>
                <a:gd name="T1" fmla="*/ 26 h 42"/>
                <a:gd name="T2" fmla="*/ 53 w 107"/>
                <a:gd name="T3" fmla="*/ 42 h 42"/>
                <a:gd name="T4" fmla="*/ 107 w 107"/>
                <a:gd name="T5" fmla="*/ 26 h 42"/>
                <a:gd name="T6" fmla="*/ 53 w 107"/>
                <a:gd name="T7" fmla="*/ 0 h 42"/>
                <a:gd name="T8" fmla="*/ 0 w 107"/>
                <a:gd name="T9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42">
                  <a:moveTo>
                    <a:pt x="0" y="26"/>
                  </a:moveTo>
                  <a:cubicBezTo>
                    <a:pt x="12" y="36"/>
                    <a:pt x="32" y="42"/>
                    <a:pt x="53" y="42"/>
                  </a:cubicBezTo>
                  <a:cubicBezTo>
                    <a:pt x="75" y="42"/>
                    <a:pt x="94" y="36"/>
                    <a:pt x="107" y="26"/>
                  </a:cubicBezTo>
                  <a:cubicBezTo>
                    <a:pt x="94" y="10"/>
                    <a:pt x="75" y="0"/>
                    <a:pt x="53" y="0"/>
                  </a:cubicBezTo>
                  <a:cubicBezTo>
                    <a:pt x="32" y="0"/>
                    <a:pt x="12" y="10"/>
                    <a:pt x="0" y="26"/>
                  </a:cubicBezTo>
                  <a:close/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  <p:sp>
          <p:nvSpPr>
            <p:cNvPr id="29" name="Freeform 1752">
              <a:extLst>
                <a:ext uri="{FF2B5EF4-FFF2-40B4-BE49-F238E27FC236}">
                  <a16:creationId xmlns:a16="http://schemas.microsoft.com/office/drawing/2014/main" id="{67F9528B-2EDD-4938-8897-68F3253C41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736" y="2836829"/>
              <a:ext cx="220354" cy="86494"/>
            </a:xfrm>
            <a:custGeom>
              <a:avLst/>
              <a:gdLst>
                <a:gd name="T0" fmla="*/ 107 w 107"/>
                <a:gd name="T1" fmla="*/ 15 h 42"/>
                <a:gd name="T2" fmla="*/ 53 w 107"/>
                <a:gd name="T3" fmla="*/ 0 h 42"/>
                <a:gd name="T4" fmla="*/ 0 w 107"/>
                <a:gd name="T5" fmla="*/ 15 h 42"/>
                <a:gd name="T6" fmla="*/ 53 w 107"/>
                <a:gd name="T7" fmla="*/ 42 h 42"/>
                <a:gd name="T8" fmla="*/ 107 w 107"/>
                <a:gd name="T9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42">
                  <a:moveTo>
                    <a:pt x="107" y="15"/>
                  </a:moveTo>
                  <a:cubicBezTo>
                    <a:pt x="94" y="6"/>
                    <a:pt x="75" y="0"/>
                    <a:pt x="53" y="0"/>
                  </a:cubicBezTo>
                  <a:cubicBezTo>
                    <a:pt x="32" y="0"/>
                    <a:pt x="12" y="6"/>
                    <a:pt x="0" y="15"/>
                  </a:cubicBezTo>
                  <a:cubicBezTo>
                    <a:pt x="12" y="31"/>
                    <a:pt x="32" y="42"/>
                    <a:pt x="53" y="42"/>
                  </a:cubicBezTo>
                  <a:cubicBezTo>
                    <a:pt x="75" y="42"/>
                    <a:pt x="94" y="31"/>
                    <a:pt x="107" y="15"/>
                  </a:cubicBezTo>
                  <a:close/>
                </a:path>
              </a:pathLst>
            </a:custGeom>
            <a:noFill/>
            <a:ln w="38100" cap="rnd">
              <a:solidFill>
                <a:schemeClr val="accent4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731"/>
            </a:p>
          </p:txBody>
        </p:sp>
      </p:grpSp>
      <p:sp>
        <p:nvSpPr>
          <p:cNvPr id="30" name="Текст 7">
            <a:extLst>
              <a:ext uri="{FF2B5EF4-FFF2-40B4-BE49-F238E27FC236}">
                <a16:creationId xmlns:a16="http://schemas.microsoft.com/office/drawing/2014/main" id="{20795F5C-CFE7-4CB8-9F14-C9FAF7D02331}"/>
              </a:ext>
            </a:extLst>
          </p:cNvPr>
          <p:cNvSpPr txBox="1">
            <a:spLocks/>
          </p:cNvSpPr>
          <p:nvPr/>
        </p:nvSpPr>
        <p:spPr>
          <a:xfrm>
            <a:off x="879176" y="3987195"/>
            <a:ext cx="2087677" cy="1462472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300" b="1">
                <a:latin typeface="+mj-lt"/>
                <a:ea typeface="Tahoma" charset="0"/>
                <a:cs typeface="Tahoma" charset="0"/>
              </a:rPr>
              <a:t>Stage one</a:t>
            </a:r>
          </a:p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056">
                <a:latin typeface="+mj-lt"/>
                <a:ea typeface="Tahoma" charset="0"/>
                <a:cs typeface="Tahoma" charset="0"/>
              </a:rPr>
              <a:t>Lorem Ipsum is simply dummy text of the printing and typesetting</a:t>
            </a:r>
            <a:endParaRPr lang="en-US" sz="1056" dirty="0"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31" name="Текст 8">
            <a:extLst>
              <a:ext uri="{FF2B5EF4-FFF2-40B4-BE49-F238E27FC236}">
                <a16:creationId xmlns:a16="http://schemas.microsoft.com/office/drawing/2014/main" id="{D2C5CCAB-977F-497A-AC9B-02819A1B0D88}"/>
              </a:ext>
            </a:extLst>
          </p:cNvPr>
          <p:cNvSpPr txBox="1">
            <a:spLocks/>
          </p:cNvSpPr>
          <p:nvPr/>
        </p:nvSpPr>
        <p:spPr>
          <a:xfrm>
            <a:off x="3792164" y="3993385"/>
            <a:ext cx="2087677" cy="1462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300" b="1" dirty="0">
                <a:latin typeface="+mj-lt"/>
              </a:rPr>
              <a:t>Stage two</a:t>
            </a:r>
          </a:p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056" dirty="0">
                <a:latin typeface="+mj-lt"/>
              </a:rPr>
              <a:t>Lorem Ipsum is simply dummy text of the printing and typesetting</a:t>
            </a:r>
          </a:p>
        </p:txBody>
      </p:sp>
      <p:sp>
        <p:nvSpPr>
          <p:cNvPr id="32" name="Текст 8">
            <a:extLst>
              <a:ext uri="{FF2B5EF4-FFF2-40B4-BE49-F238E27FC236}">
                <a16:creationId xmlns:a16="http://schemas.microsoft.com/office/drawing/2014/main" id="{4896DFEC-C06F-4EA9-8E5D-7FEF600E2591}"/>
              </a:ext>
            </a:extLst>
          </p:cNvPr>
          <p:cNvSpPr txBox="1">
            <a:spLocks/>
          </p:cNvSpPr>
          <p:nvPr/>
        </p:nvSpPr>
        <p:spPr>
          <a:xfrm>
            <a:off x="6889441" y="3987195"/>
            <a:ext cx="2087677" cy="1462472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300" b="1" dirty="0">
                <a:solidFill>
                  <a:schemeClr val="tx1"/>
                </a:solidFill>
                <a:latin typeface="+mj-lt"/>
              </a:rPr>
              <a:t>Stage two</a:t>
            </a:r>
          </a:p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056" dirty="0">
                <a:solidFill>
                  <a:schemeClr val="tx1"/>
                </a:solidFill>
                <a:latin typeface="+mj-lt"/>
              </a:rPr>
              <a:t>Lorem Ipsum is simply dummy text of the printing and typesetting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89D18C9-608E-4F7D-8AFE-67C16957F750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9D21552-B0BC-4332-9B06-D44F60B428A3}"/>
              </a:ext>
            </a:extLst>
          </p:cNvPr>
          <p:cNvSpPr txBox="1"/>
          <p:nvPr/>
        </p:nvSpPr>
        <p:spPr>
          <a:xfrm>
            <a:off x="2773680" y="1290730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INFOGRAPHIC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F4A5E73-4950-4A3B-BB56-19758E183300}"/>
              </a:ext>
            </a:extLst>
          </p:cNvPr>
          <p:cNvSpPr txBox="1"/>
          <p:nvPr/>
        </p:nvSpPr>
        <p:spPr>
          <a:xfrm>
            <a:off x="3800283" y="107816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1FA960-5D73-4CA7-BFC5-BDC956DE65B8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676814922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" name="Chart 784"/>
          <p:cNvGraphicFramePr/>
          <p:nvPr/>
        </p:nvGraphicFramePr>
        <p:xfrm>
          <a:off x="1174987" y="2542961"/>
          <a:ext cx="7556027" cy="2110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F1DAA5D-D4E5-4DF6-8F9F-D3CA9BF4F7C9}"/>
              </a:ext>
            </a:extLst>
          </p:cNvPr>
          <p:cNvSpPr txBox="1">
            <a:spLocks/>
          </p:cNvSpPr>
          <p:nvPr/>
        </p:nvSpPr>
        <p:spPr>
          <a:xfrm>
            <a:off x="1714693" y="4916990"/>
            <a:ext cx="6466969" cy="638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1641"/>
              </a:lnSpc>
              <a:tabLst>
                <a:tab pos="1309291" algn="l"/>
              </a:tabLst>
            </a:pPr>
            <a:r>
              <a:rPr lang="id-ID" sz="894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L</a:t>
            </a:r>
            <a:r>
              <a:rPr lang="en-US" sz="894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orem</a:t>
            </a:r>
            <a:r>
              <a:rPr lang="en-US" sz="894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Lato Light" panose="020F0502020204030203" pitchFamily="34" charset="0"/>
                <a:cs typeface="Lato Light" panose="020F0502020204030203" pitchFamily="34" charset="0"/>
              </a:rPr>
              <a:t>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id-ID" sz="894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3A27C2-D640-4900-A9C8-3828211E9A7C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0224C9-5E32-445B-9F0A-2306B17209AE}"/>
              </a:ext>
            </a:extLst>
          </p:cNvPr>
          <p:cNvSpPr txBox="1"/>
          <p:nvPr/>
        </p:nvSpPr>
        <p:spPr>
          <a:xfrm>
            <a:off x="2773680" y="1290730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INFOGRAPHIC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3FBF7E-D7B3-479D-ACAB-0EF72E4E0A77}"/>
              </a:ext>
            </a:extLst>
          </p:cNvPr>
          <p:cNvSpPr txBox="1"/>
          <p:nvPr/>
        </p:nvSpPr>
        <p:spPr>
          <a:xfrm>
            <a:off x="3800283" y="107816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6568F7-764E-4E45-8802-E0DC615EB78F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1042600836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7E8C4607-310E-4C2B-BA71-E1B83C5EB25C}"/>
              </a:ext>
            </a:extLst>
          </p:cNvPr>
          <p:cNvSpPr txBox="1">
            <a:spLocks/>
          </p:cNvSpPr>
          <p:nvPr/>
        </p:nvSpPr>
        <p:spPr>
          <a:xfrm>
            <a:off x="2091691" y="2593710"/>
            <a:ext cx="2263558" cy="1023731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300" b="1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Write Here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75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Lorem Ipsum has been the industry's standard </a:t>
            </a:r>
            <a:r>
              <a:rPr lang="en-US" sz="975" dirty="0" err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dumm</a:t>
            </a:r>
            <a:r>
              <a:rPr lang="en-US" sz="975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text ever since the when an unknown</a:t>
            </a:r>
          </a:p>
        </p:txBody>
      </p:sp>
      <p:sp>
        <p:nvSpPr>
          <p:cNvPr id="7" name="Овал 23">
            <a:extLst>
              <a:ext uri="{FF2B5EF4-FFF2-40B4-BE49-F238E27FC236}">
                <a16:creationId xmlns:a16="http://schemas.microsoft.com/office/drawing/2014/main" id="{A49C6863-76EC-4AB8-93C0-0B111D0CDD79}"/>
              </a:ext>
            </a:extLst>
          </p:cNvPr>
          <p:cNvSpPr/>
          <p:nvPr/>
        </p:nvSpPr>
        <p:spPr>
          <a:xfrm>
            <a:off x="1275368" y="2710945"/>
            <a:ext cx="637053" cy="6370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31">
              <a:latin typeface="+mj-lt"/>
            </a:endParaRPr>
          </a:p>
        </p:txBody>
      </p:sp>
      <p:grpSp>
        <p:nvGrpSpPr>
          <p:cNvPr id="8" name="Группа 24">
            <a:extLst>
              <a:ext uri="{FF2B5EF4-FFF2-40B4-BE49-F238E27FC236}">
                <a16:creationId xmlns:a16="http://schemas.microsoft.com/office/drawing/2014/main" id="{0D8118A8-C99E-4960-81FA-0A532D31F26F}"/>
              </a:ext>
            </a:extLst>
          </p:cNvPr>
          <p:cNvGrpSpPr/>
          <p:nvPr/>
        </p:nvGrpSpPr>
        <p:grpSpPr>
          <a:xfrm>
            <a:off x="1445642" y="2881219"/>
            <a:ext cx="296494" cy="296494"/>
            <a:chOff x="3337904" y="2645306"/>
            <a:chExt cx="278017" cy="278017"/>
          </a:xfrm>
        </p:grpSpPr>
        <p:sp>
          <p:nvSpPr>
            <p:cNvPr id="9" name="Oval 1747">
              <a:extLst>
                <a:ext uri="{FF2B5EF4-FFF2-40B4-BE49-F238E27FC236}">
                  <a16:creationId xmlns:a16="http://schemas.microsoft.com/office/drawing/2014/main" id="{4C6B2355-51A3-46A1-AF77-DD31A040D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904" y="2645306"/>
              <a:ext cx="278017" cy="278017"/>
            </a:xfrm>
            <a:prstGeom prst="ellips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10" name="Oval 1748">
              <a:extLst>
                <a:ext uri="{FF2B5EF4-FFF2-40B4-BE49-F238E27FC236}">
                  <a16:creationId xmlns:a16="http://schemas.microsoft.com/office/drawing/2014/main" id="{EB2A7AD7-E93A-4E60-AFC4-04CDB63BB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5567" y="2645306"/>
              <a:ext cx="162691" cy="278017"/>
            </a:xfrm>
            <a:prstGeom prst="ellips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11" name="Line 1749">
              <a:extLst>
                <a:ext uri="{FF2B5EF4-FFF2-40B4-BE49-F238E27FC236}">
                  <a16:creationId xmlns:a16="http://schemas.microsoft.com/office/drawing/2014/main" id="{8C926363-EB10-4C4D-8E76-3D7C2C5C66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5883" y="2647366"/>
              <a:ext cx="0" cy="2718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12" name="Line 1750">
              <a:extLst>
                <a:ext uri="{FF2B5EF4-FFF2-40B4-BE49-F238E27FC236}">
                  <a16:creationId xmlns:a16="http://schemas.microsoft.com/office/drawing/2014/main" id="{A0D4A234-96E1-4056-8B1B-098BCBAA1C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2023" y="2783285"/>
              <a:ext cx="267720" cy="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13" name="Freeform 1751">
              <a:extLst>
                <a:ext uri="{FF2B5EF4-FFF2-40B4-BE49-F238E27FC236}">
                  <a16:creationId xmlns:a16="http://schemas.microsoft.com/office/drawing/2014/main" id="{93EC8AA3-7D70-4D2B-8AD6-58E20A42A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736" y="2645306"/>
              <a:ext cx="220354" cy="86494"/>
            </a:xfrm>
            <a:custGeom>
              <a:avLst/>
              <a:gdLst>
                <a:gd name="T0" fmla="*/ 0 w 107"/>
                <a:gd name="T1" fmla="*/ 26 h 42"/>
                <a:gd name="T2" fmla="*/ 53 w 107"/>
                <a:gd name="T3" fmla="*/ 42 h 42"/>
                <a:gd name="T4" fmla="*/ 107 w 107"/>
                <a:gd name="T5" fmla="*/ 26 h 42"/>
                <a:gd name="T6" fmla="*/ 53 w 107"/>
                <a:gd name="T7" fmla="*/ 0 h 42"/>
                <a:gd name="T8" fmla="*/ 0 w 107"/>
                <a:gd name="T9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42">
                  <a:moveTo>
                    <a:pt x="0" y="26"/>
                  </a:moveTo>
                  <a:cubicBezTo>
                    <a:pt x="12" y="36"/>
                    <a:pt x="32" y="42"/>
                    <a:pt x="53" y="42"/>
                  </a:cubicBezTo>
                  <a:cubicBezTo>
                    <a:pt x="75" y="42"/>
                    <a:pt x="94" y="36"/>
                    <a:pt x="107" y="26"/>
                  </a:cubicBezTo>
                  <a:cubicBezTo>
                    <a:pt x="94" y="10"/>
                    <a:pt x="75" y="0"/>
                    <a:pt x="53" y="0"/>
                  </a:cubicBezTo>
                  <a:cubicBezTo>
                    <a:pt x="32" y="0"/>
                    <a:pt x="12" y="10"/>
                    <a:pt x="0" y="26"/>
                  </a:cubicBezTo>
                  <a:close/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14" name="Freeform 1752">
              <a:extLst>
                <a:ext uri="{FF2B5EF4-FFF2-40B4-BE49-F238E27FC236}">
                  <a16:creationId xmlns:a16="http://schemas.microsoft.com/office/drawing/2014/main" id="{D4BFAFCF-A32D-496D-A00A-C428C8928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736" y="2836829"/>
              <a:ext cx="220354" cy="86494"/>
            </a:xfrm>
            <a:custGeom>
              <a:avLst/>
              <a:gdLst>
                <a:gd name="T0" fmla="*/ 107 w 107"/>
                <a:gd name="T1" fmla="*/ 15 h 42"/>
                <a:gd name="T2" fmla="*/ 53 w 107"/>
                <a:gd name="T3" fmla="*/ 0 h 42"/>
                <a:gd name="T4" fmla="*/ 0 w 107"/>
                <a:gd name="T5" fmla="*/ 15 h 42"/>
                <a:gd name="T6" fmla="*/ 53 w 107"/>
                <a:gd name="T7" fmla="*/ 42 h 42"/>
                <a:gd name="T8" fmla="*/ 107 w 107"/>
                <a:gd name="T9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42">
                  <a:moveTo>
                    <a:pt x="107" y="15"/>
                  </a:moveTo>
                  <a:cubicBezTo>
                    <a:pt x="94" y="6"/>
                    <a:pt x="75" y="0"/>
                    <a:pt x="53" y="0"/>
                  </a:cubicBezTo>
                  <a:cubicBezTo>
                    <a:pt x="32" y="0"/>
                    <a:pt x="12" y="6"/>
                    <a:pt x="0" y="15"/>
                  </a:cubicBezTo>
                  <a:cubicBezTo>
                    <a:pt x="12" y="31"/>
                    <a:pt x="32" y="42"/>
                    <a:pt x="53" y="42"/>
                  </a:cubicBezTo>
                  <a:cubicBezTo>
                    <a:pt x="75" y="42"/>
                    <a:pt x="94" y="31"/>
                    <a:pt x="107" y="15"/>
                  </a:cubicBezTo>
                  <a:close/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</p:grpSp>
      <p:sp>
        <p:nvSpPr>
          <p:cNvPr id="16" name="Текст 4">
            <a:extLst>
              <a:ext uri="{FF2B5EF4-FFF2-40B4-BE49-F238E27FC236}">
                <a16:creationId xmlns:a16="http://schemas.microsoft.com/office/drawing/2014/main" id="{D0B5E83C-7CDA-4C93-88DC-0C6BB7FB9210}"/>
              </a:ext>
            </a:extLst>
          </p:cNvPr>
          <p:cNvSpPr txBox="1">
            <a:spLocks/>
          </p:cNvSpPr>
          <p:nvPr/>
        </p:nvSpPr>
        <p:spPr>
          <a:xfrm>
            <a:off x="6574960" y="4070806"/>
            <a:ext cx="2263558" cy="1023731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300" b="1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Write Here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75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Lorem Ipsum has been the industry's standard dummy text ever since the when an unknown</a:t>
            </a:r>
          </a:p>
        </p:txBody>
      </p:sp>
      <p:sp>
        <p:nvSpPr>
          <p:cNvPr id="18" name="Овал 38">
            <a:extLst>
              <a:ext uri="{FF2B5EF4-FFF2-40B4-BE49-F238E27FC236}">
                <a16:creationId xmlns:a16="http://schemas.microsoft.com/office/drawing/2014/main" id="{E5F04C0C-68BC-4672-B737-E083759C324A}"/>
              </a:ext>
            </a:extLst>
          </p:cNvPr>
          <p:cNvSpPr/>
          <p:nvPr/>
        </p:nvSpPr>
        <p:spPr>
          <a:xfrm>
            <a:off x="5767731" y="4188042"/>
            <a:ext cx="637053" cy="63705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31">
              <a:latin typeface="+mj-lt"/>
            </a:endParaRPr>
          </a:p>
        </p:txBody>
      </p:sp>
      <p:grpSp>
        <p:nvGrpSpPr>
          <p:cNvPr id="19" name="Группа 39">
            <a:extLst>
              <a:ext uri="{FF2B5EF4-FFF2-40B4-BE49-F238E27FC236}">
                <a16:creationId xmlns:a16="http://schemas.microsoft.com/office/drawing/2014/main" id="{4433EC2B-D2AB-4F08-862B-81A4042E396F}"/>
              </a:ext>
            </a:extLst>
          </p:cNvPr>
          <p:cNvGrpSpPr/>
          <p:nvPr/>
        </p:nvGrpSpPr>
        <p:grpSpPr>
          <a:xfrm>
            <a:off x="5907809" y="4364907"/>
            <a:ext cx="356891" cy="283316"/>
            <a:chOff x="8036388" y="2641187"/>
            <a:chExt cx="334650" cy="265660"/>
          </a:xfrm>
        </p:grpSpPr>
        <p:sp>
          <p:nvSpPr>
            <p:cNvPr id="20" name="Freeform 1970">
              <a:extLst>
                <a:ext uri="{FF2B5EF4-FFF2-40B4-BE49-F238E27FC236}">
                  <a16:creationId xmlns:a16="http://schemas.microsoft.com/office/drawing/2014/main" id="{C02E3BF3-6B12-4018-B9E0-DB61BFD06D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347" y="2641187"/>
              <a:ext cx="198731" cy="185345"/>
            </a:xfrm>
            <a:custGeom>
              <a:avLst/>
              <a:gdLst>
                <a:gd name="T0" fmla="*/ 0 w 96"/>
                <a:gd name="T1" fmla="*/ 3 h 90"/>
                <a:gd name="T2" fmla="*/ 48 w 96"/>
                <a:gd name="T3" fmla="*/ 90 h 90"/>
                <a:gd name="T4" fmla="*/ 96 w 96"/>
                <a:gd name="T5" fmla="*/ 3 h 90"/>
                <a:gd name="T6" fmla="*/ 96 w 96"/>
                <a:gd name="T7" fmla="*/ 0 h 90"/>
                <a:gd name="T8" fmla="*/ 0 w 96"/>
                <a:gd name="T9" fmla="*/ 0 h 90"/>
                <a:gd name="T10" fmla="*/ 0 w 96"/>
                <a:gd name="T11" fmla="*/ 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90">
                  <a:moveTo>
                    <a:pt x="0" y="3"/>
                  </a:moveTo>
                  <a:cubicBezTo>
                    <a:pt x="0" y="51"/>
                    <a:pt x="21" y="90"/>
                    <a:pt x="48" y="90"/>
                  </a:cubicBezTo>
                  <a:cubicBezTo>
                    <a:pt x="75" y="90"/>
                    <a:pt x="96" y="51"/>
                    <a:pt x="96" y="3"/>
                  </a:cubicBezTo>
                  <a:cubicBezTo>
                    <a:pt x="96" y="2"/>
                    <a:pt x="96" y="1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21" name="Freeform 1971">
              <a:extLst>
                <a:ext uri="{FF2B5EF4-FFF2-40B4-BE49-F238E27FC236}">
                  <a16:creationId xmlns:a16="http://schemas.microsoft.com/office/drawing/2014/main" id="{B5BB8957-BAA8-44C9-9CE5-598ABB8B0D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6388" y="2686493"/>
              <a:ext cx="334650" cy="140038"/>
            </a:xfrm>
            <a:custGeom>
              <a:avLst/>
              <a:gdLst>
                <a:gd name="T0" fmla="*/ 32 w 162"/>
                <a:gd name="T1" fmla="*/ 0 h 68"/>
                <a:gd name="T2" fmla="*/ 0 w 162"/>
                <a:gd name="T3" fmla="*/ 0 h 68"/>
                <a:gd name="T4" fmla="*/ 81 w 162"/>
                <a:gd name="T5" fmla="*/ 68 h 68"/>
                <a:gd name="T6" fmla="*/ 162 w 162"/>
                <a:gd name="T7" fmla="*/ 0 h 68"/>
                <a:gd name="T8" fmla="*/ 131 w 162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68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8" y="39"/>
                    <a:pt x="41" y="68"/>
                    <a:pt x="81" y="68"/>
                  </a:cubicBezTo>
                  <a:cubicBezTo>
                    <a:pt x="121" y="68"/>
                    <a:pt x="154" y="39"/>
                    <a:pt x="162" y="0"/>
                  </a:cubicBezTo>
                  <a:cubicBezTo>
                    <a:pt x="131" y="0"/>
                    <a:pt x="131" y="0"/>
                    <a:pt x="131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22" name="Freeform 1972">
              <a:extLst>
                <a:ext uri="{FF2B5EF4-FFF2-40B4-BE49-F238E27FC236}">
                  <a16:creationId xmlns:a16="http://schemas.microsoft.com/office/drawing/2014/main" id="{FA9C93EF-157B-4BD1-B85D-3A0A3E71D9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24" y="2826531"/>
              <a:ext cx="113266" cy="80316"/>
            </a:xfrm>
            <a:custGeom>
              <a:avLst/>
              <a:gdLst>
                <a:gd name="T0" fmla="*/ 55 w 55"/>
                <a:gd name="T1" fmla="*/ 39 h 39"/>
                <a:gd name="T2" fmla="*/ 38 w 55"/>
                <a:gd name="T3" fmla="*/ 0 h 39"/>
                <a:gd name="T4" fmla="*/ 27 w 55"/>
                <a:gd name="T5" fmla="*/ 0 h 39"/>
                <a:gd name="T6" fmla="*/ 16 w 55"/>
                <a:gd name="T7" fmla="*/ 0 h 39"/>
                <a:gd name="T8" fmla="*/ 0 w 55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39">
                  <a:moveTo>
                    <a:pt x="55" y="39"/>
                  </a:moveTo>
                  <a:cubicBezTo>
                    <a:pt x="55" y="39"/>
                    <a:pt x="38" y="25"/>
                    <a:pt x="3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16" y="0"/>
                  </a:cubicBezTo>
                  <a:cubicBezTo>
                    <a:pt x="16" y="25"/>
                    <a:pt x="0" y="39"/>
                    <a:pt x="0" y="39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23" name="Line 1973">
              <a:extLst>
                <a:ext uri="{FF2B5EF4-FFF2-40B4-BE49-F238E27FC236}">
                  <a16:creationId xmlns:a16="http://schemas.microsoft.com/office/drawing/2014/main" id="{560ECE18-9509-4BBA-AF67-B42A00D743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30089" y="2906847"/>
              <a:ext cx="148276" cy="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</p:grpSp>
      <p:sp>
        <p:nvSpPr>
          <p:cNvPr id="25" name="Текст 4">
            <a:extLst>
              <a:ext uri="{FF2B5EF4-FFF2-40B4-BE49-F238E27FC236}">
                <a16:creationId xmlns:a16="http://schemas.microsoft.com/office/drawing/2014/main" id="{D7E7DC7B-D3C7-405C-8447-59A81D02AE63}"/>
              </a:ext>
            </a:extLst>
          </p:cNvPr>
          <p:cNvSpPr txBox="1">
            <a:spLocks/>
          </p:cNvSpPr>
          <p:nvPr/>
        </p:nvSpPr>
        <p:spPr>
          <a:xfrm>
            <a:off x="2091691" y="4070806"/>
            <a:ext cx="2263558" cy="1023731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300" b="1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Write Here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75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Lorem Ipsum has been the industry's standard dummy text ever since the when an unknown</a:t>
            </a:r>
          </a:p>
        </p:txBody>
      </p:sp>
      <p:sp>
        <p:nvSpPr>
          <p:cNvPr id="27" name="Овал 50">
            <a:extLst>
              <a:ext uri="{FF2B5EF4-FFF2-40B4-BE49-F238E27FC236}">
                <a16:creationId xmlns:a16="http://schemas.microsoft.com/office/drawing/2014/main" id="{23B28AE7-9A26-4B1D-9C75-58F77EE2C7F9}"/>
              </a:ext>
            </a:extLst>
          </p:cNvPr>
          <p:cNvSpPr/>
          <p:nvPr/>
        </p:nvSpPr>
        <p:spPr>
          <a:xfrm>
            <a:off x="1275368" y="4188042"/>
            <a:ext cx="637053" cy="63705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31">
              <a:latin typeface="+mj-lt"/>
            </a:endParaRPr>
          </a:p>
        </p:txBody>
      </p:sp>
      <p:grpSp>
        <p:nvGrpSpPr>
          <p:cNvPr id="28" name="Группа 51">
            <a:extLst>
              <a:ext uri="{FF2B5EF4-FFF2-40B4-BE49-F238E27FC236}">
                <a16:creationId xmlns:a16="http://schemas.microsoft.com/office/drawing/2014/main" id="{EBA60C54-2A9A-4FBD-8878-D763EC7C822B}"/>
              </a:ext>
            </a:extLst>
          </p:cNvPr>
          <p:cNvGrpSpPr/>
          <p:nvPr/>
        </p:nvGrpSpPr>
        <p:grpSpPr>
          <a:xfrm>
            <a:off x="1393486" y="4358316"/>
            <a:ext cx="400817" cy="296494"/>
            <a:chOff x="934602" y="1273756"/>
            <a:chExt cx="375838" cy="278017"/>
          </a:xfrm>
        </p:grpSpPr>
        <p:sp>
          <p:nvSpPr>
            <p:cNvPr id="29" name="Freeform 991">
              <a:extLst>
                <a:ext uri="{FF2B5EF4-FFF2-40B4-BE49-F238E27FC236}">
                  <a16:creationId xmlns:a16="http://schemas.microsoft.com/office/drawing/2014/main" id="{578AE159-65BD-4829-9EBF-A74DB828B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562" y="1273756"/>
              <a:ext cx="307878" cy="236829"/>
            </a:xfrm>
            <a:custGeom>
              <a:avLst/>
              <a:gdLst>
                <a:gd name="T0" fmla="*/ 132 w 149"/>
                <a:gd name="T1" fmla="*/ 0 h 115"/>
                <a:gd name="T2" fmla="*/ 16 w 149"/>
                <a:gd name="T3" fmla="*/ 0 h 115"/>
                <a:gd name="T4" fmla="*/ 0 w 149"/>
                <a:gd name="T5" fmla="*/ 16 h 115"/>
                <a:gd name="T6" fmla="*/ 0 w 149"/>
                <a:gd name="T7" fmla="*/ 74 h 115"/>
                <a:gd name="T8" fmla="*/ 16 w 149"/>
                <a:gd name="T9" fmla="*/ 90 h 115"/>
                <a:gd name="T10" fmla="*/ 104 w 149"/>
                <a:gd name="T11" fmla="*/ 90 h 115"/>
                <a:gd name="T12" fmla="*/ 127 w 149"/>
                <a:gd name="T13" fmla="*/ 115 h 115"/>
                <a:gd name="T14" fmla="*/ 127 w 149"/>
                <a:gd name="T15" fmla="*/ 90 h 115"/>
                <a:gd name="T16" fmla="*/ 132 w 149"/>
                <a:gd name="T17" fmla="*/ 90 h 115"/>
                <a:gd name="T18" fmla="*/ 149 w 149"/>
                <a:gd name="T19" fmla="*/ 74 h 115"/>
                <a:gd name="T20" fmla="*/ 149 w 149"/>
                <a:gd name="T21" fmla="*/ 16 h 115"/>
                <a:gd name="T22" fmla="*/ 132 w 149"/>
                <a:gd name="T2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9" h="115">
                  <a:moveTo>
                    <a:pt x="13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3"/>
                    <a:pt x="7" y="90"/>
                    <a:pt x="16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27" y="115"/>
                    <a:pt x="127" y="115"/>
                    <a:pt x="127" y="115"/>
                  </a:cubicBezTo>
                  <a:cubicBezTo>
                    <a:pt x="127" y="90"/>
                    <a:pt x="127" y="90"/>
                    <a:pt x="127" y="90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41" y="90"/>
                    <a:pt x="149" y="83"/>
                    <a:pt x="149" y="74"/>
                  </a:cubicBezTo>
                  <a:cubicBezTo>
                    <a:pt x="149" y="16"/>
                    <a:pt x="149" y="16"/>
                    <a:pt x="149" y="16"/>
                  </a:cubicBezTo>
                  <a:cubicBezTo>
                    <a:pt x="149" y="7"/>
                    <a:pt x="141" y="0"/>
                    <a:pt x="132" y="0"/>
                  </a:cubicBezTo>
                  <a:close/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30" name="Freeform 992">
              <a:extLst>
                <a:ext uri="{FF2B5EF4-FFF2-40B4-BE49-F238E27FC236}">
                  <a16:creationId xmlns:a16="http://schemas.microsoft.com/office/drawing/2014/main" id="{F355B57B-514F-40B5-9A6D-F2CFC0E4C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602" y="1312884"/>
              <a:ext cx="303759" cy="238889"/>
            </a:xfrm>
            <a:custGeom>
              <a:avLst/>
              <a:gdLst>
                <a:gd name="T0" fmla="*/ 147 w 147"/>
                <a:gd name="T1" fmla="*/ 82 h 116"/>
                <a:gd name="T2" fmla="*/ 133 w 147"/>
                <a:gd name="T3" fmla="*/ 91 h 116"/>
                <a:gd name="T4" fmla="*/ 45 w 147"/>
                <a:gd name="T5" fmla="*/ 91 h 116"/>
                <a:gd name="T6" fmla="*/ 23 w 147"/>
                <a:gd name="T7" fmla="*/ 116 h 116"/>
                <a:gd name="T8" fmla="*/ 23 w 147"/>
                <a:gd name="T9" fmla="*/ 91 h 116"/>
                <a:gd name="T10" fmla="*/ 17 w 147"/>
                <a:gd name="T11" fmla="*/ 91 h 116"/>
                <a:gd name="T12" fmla="*/ 0 w 147"/>
                <a:gd name="T13" fmla="*/ 74 h 116"/>
                <a:gd name="T14" fmla="*/ 0 w 147"/>
                <a:gd name="T15" fmla="*/ 17 h 116"/>
                <a:gd name="T16" fmla="*/ 17 w 147"/>
                <a:gd name="T17" fmla="*/ 0 h 116"/>
                <a:gd name="T18" fmla="*/ 31 w 147"/>
                <a:gd name="T19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" h="116">
                  <a:moveTo>
                    <a:pt x="147" y="82"/>
                  </a:moveTo>
                  <a:cubicBezTo>
                    <a:pt x="144" y="87"/>
                    <a:pt x="139" y="91"/>
                    <a:pt x="133" y="91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23" y="116"/>
                    <a:pt x="23" y="116"/>
                    <a:pt x="23" y="116"/>
                  </a:cubicBezTo>
                  <a:cubicBezTo>
                    <a:pt x="23" y="91"/>
                    <a:pt x="23" y="91"/>
                    <a:pt x="23" y="91"/>
                  </a:cubicBezTo>
                  <a:cubicBezTo>
                    <a:pt x="17" y="91"/>
                    <a:pt x="17" y="91"/>
                    <a:pt x="17" y="91"/>
                  </a:cubicBezTo>
                  <a:cubicBezTo>
                    <a:pt x="8" y="91"/>
                    <a:pt x="0" y="83"/>
                    <a:pt x="0" y="7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31" y="0"/>
                    <a:pt x="31" y="0"/>
                    <a:pt x="31" y="0"/>
                  </a:cubicBezTo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31" name="Oval 993">
              <a:extLst>
                <a:ext uri="{FF2B5EF4-FFF2-40B4-BE49-F238E27FC236}">
                  <a16:creationId xmlns:a16="http://schemas.microsoft.com/office/drawing/2014/main" id="{6991B5F1-BE01-4798-8F1C-52975A6C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0521" y="1345834"/>
              <a:ext cx="35010" cy="32950"/>
            </a:xfrm>
            <a:prstGeom prst="ellips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32" name="Oval 994">
              <a:extLst>
                <a:ext uri="{FF2B5EF4-FFF2-40B4-BE49-F238E27FC236}">
                  <a16:creationId xmlns:a16="http://schemas.microsoft.com/office/drawing/2014/main" id="{FA209455-D640-489E-8BAD-0B9AEE516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4362" y="1345834"/>
              <a:ext cx="36040" cy="32950"/>
            </a:xfrm>
            <a:prstGeom prst="ellips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33" name="Oval 995">
              <a:extLst>
                <a:ext uri="{FF2B5EF4-FFF2-40B4-BE49-F238E27FC236}">
                  <a16:creationId xmlns:a16="http://schemas.microsoft.com/office/drawing/2014/main" id="{A7226A19-2C58-4D0E-A19C-2654CA880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9233" y="1345834"/>
              <a:ext cx="35010" cy="32950"/>
            </a:xfrm>
            <a:prstGeom prst="ellips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</p:grpSp>
      <p:sp>
        <p:nvSpPr>
          <p:cNvPr id="35" name="Текст 4">
            <a:extLst>
              <a:ext uri="{FF2B5EF4-FFF2-40B4-BE49-F238E27FC236}">
                <a16:creationId xmlns:a16="http://schemas.microsoft.com/office/drawing/2014/main" id="{B20A94C7-FFF5-4963-9C50-A63B85D10749}"/>
              </a:ext>
            </a:extLst>
          </p:cNvPr>
          <p:cNvSpPr txBox="1">
            <a:spLocks/>
          </p:cNvSpPr>
          <p:nvPr/>
        </p:nvSpPr>
        <p:spPr>
          <a:xfrm>
            <a:off x="6584054" y="2593710"/>
            <a:ext cx="2263558" cy="1023731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8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300" b="1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Write Here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975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Lorem Ipsum has been the industry's standard </a:t>
            </a:r>
            <a:r>
              <a:rPr lang="en-US" sz="975" dirty="0" err="1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dumm</a:t>
            </a:r>
            <a:r>
              <a:rPr lang="en-US" sz="975" dirty="0">
                <a:solidFill>
                  <a:schemeClr val="tx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 text ever since the when an unknown</a:t>
            </a:r>
          </a:p>
        </p:txBody>
      </p:sp>
      <p:sp>
        <p:nvSpPr>
          <p:cNvPr id="37" name="Овал 23">
            <a:extLst>
              <a:ext uri="{FF2B5EF4-FFF2-40B4-BE49-F238E27FC236}">
                <a16:creationId xmlns:a16="http://schemas.microsoft.com/office/drawing/2014/main" id="{30CFD2ED-DB9E-4C9C-BB5F-083B0DA6425C}"/>
              </a:ext>
            </a:extLst>
          </p:cNvPr>
          <p:cNvSpPr/>
          <p:nvPr/>
        </p:nvSpPr>
        <p:spPr>
          <a:xfrm>
            <a:off x="5767731" y="2710945"/>
            <a:ext cx="637053" cy="63705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731">
              <a:latin typeface="+mj-lt"/>
            </a:endParaRPr>
          </a:p>
        </p:txBody>
      </p:sp>
      <p:grpSp>
        <p:nvGrpSpPr>
          <p:cNvPr id="38" name="Группа 24">
            <a:extLst>
              <a:ext uri="{FF2B5EF4-FFF2-40B4-BE49-F238E27FC236}">
                <a16:creationId xmlns:a16="http://schemas.microsoft.com/office/drawing/2014/main" id="{70E1A7FF-D606-4DA7-AB95-E969FD2C66D4}"/>
              </a:ext>
            </a:extLst>
          </p:cNvPr>
          <p:cNvGrpSpPr/>
          <p:nvPr/>
        </p:nvGrpSpPr>
        <p:grpSpPr>
          <a:xfrm>
            <a:off x="5938005" y="2881219"/>
            <a:ext cx="296494" cy="296494"/>
            <a:chOff x="3337904" y="2645306"/>
            <a:chExt cx="278017" cy="278017"/>
          </a:xfrm>
        </p:grpSpPr>
        <p:sp>
          <p:nvSpPr>
            <p:cNvPr id="39" name="Oval 1747">
              <a:extLst>
                <a:ext uri="{FF2B5EF4-FFF2-40B4-BE49-F238E27FC236}">
                  <a16:creationId xmlns:a16="http://schemas.microsoft.com/office/drawing/2014/main" id="{59C108FA-34CD-4FF7-9BAE-8F087A9D0F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904" y="2645306"/>
              <a:ext cx="278017" cy="278017"/>
            </a:xfrm>
            <a:prstGeom prst="ellips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40" name="Oval 1748">
              <a:extLst>
                <a:ext uri="{FF2B5EF4-FFF2-40B4-BE49-F238E27FC236}">
                  <a16:creationId xmlns:a16="http://schemas.microsoft.com/office/drawing/2014/main" id="{ED5A7C91-99FB-472E-A03C-E43715E1C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5567" y="2645306"/>
              <a:ext cx="162691" cy="278017"/>
            </a:xfrm>
            <a:prstGeom prst="ellips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41" name="Line 1749">
              <a:extLst>
                <a:ext uri="{FF2B5EF4-FFF2-40B4-BE49-F238E27FC236}">
                  <a16:creationId xmlns:a16="http://schemas.microsoft.com/office/drawing/2014/main" id="{0B9825E7-F95F-437A-9951-80631DD72E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75883" y="2647366"/>
              <a:ext cx="0" cy="271839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42" name="Line 1750">
              <a:extLst>
                <a:ext uri="{FF2B5EF4-FFF2-40B4-BE49-F238E27FC236}">
                  <a16:creationId xmlns:a16="http://schemas.microsoft.com/office/drawing/2014/main" id="{8B954F48-6110-4035-A82B-BF0990042C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42023" y="2783285"/>
              <a:ext cx="267720" cy="0"/>
            </a:xfrm>
            <a:prstGeom prst="line">
              <a:avLst/>
            </a:pr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43" name="Freeform 1751">
              <a:extLst>
                <a:ext uri="{FF2B5EF4-FFF2-40B4-BE49-F238E27FC236}">
                  <a16:creationId xmlns:a16="http://schemas.microsoft.com/office/drawing/2014/main" id="{83D50D39-6374-493D-B205-E8ADE3D10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736" y="2645306"/>
              <a:ext cx="220354" cy="86494"/>
            </a:xfrm>
            <a:custGeom>
              <a:avLst/>
              <a:gdLst>
                <a:gd name="T0" fmla="*/ 0 w 107"/>
                <a:gd name="T1" fmla="*/ 26 h 42"/>
                <a:gd name="T2" fmla="*/ 53 w 107"/>
                <a:gd name="T3" fmla="*/ 42 h 42"/>
                <a:gd name="T4" fmla="*/ 107 w 107"/>
                <a:gd name="T5" fmla="*/ 26 h 42"/>
                <a:gd name="T6" fmla="*/ 53 w 107"/>
                <a:gd name="T7" fmla="*/ 0 h 42"/>
                <a:gd name="T8" fmla="*/ 0 w 107"/>
                <a:gd name="T9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42">
                  <a:moveTo>
                    <a:pt x="0" y="26"/>
                  </a:moveTo>
                  <a:cubicBezTo>
                    <a:pt x="12" y="36"/>
                    <a:pt x="32" y="42"/>
                    <a:pt x="53" y="42"/>
                  </a:cubicBezTo>
                  <a:cubicBezTo>
                    <a:pt x="75" y="42"/>
                    <a:pt x="94" y="36"/>
                    <a:pt x="107" y="26"/>
                  </a:cubicBezTo>
                  <a:cubicBezTo>
                    <a:pt x="94" y="10"/>
                    <a:pt x="75" y="0"/>
                    <a:pt x="53" y="0"/>
                  </a:cubicBezTo>
                  <a:cubicBezTo>
                    <a:pt x="32" y="0"/>
                    <a:pt x="12" y="10"/>
                    <a:pt x="0" y="26"/>
                  </a:cubicBezTo>
                  <a:close/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  <p:sp>
          <p:nvSpPr>
            <p:cNvPr id="44" name="Freeform 1752">
              <a:extLst>
                <a:ext uri="{FF2B5EF4-FFF2-40B4-BE49-F238E27FC236}">
                  <a16:creationId xmlns:a16="http://schemas.microsoft.com/office/drawing/2014/main" id="{57ECAD05-815E-44AB-A82B-43F4873EB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736" y="2836829"/>
              <a:ext cx="220354" cy="86494"/>
            </a:xfrm>
            <a:custGeom>
              <a:avLst/>
              <a:gdLst>
                <a:gd name="T0" fmla="*/ 107 w 107"/>
                <a:gd name="T1" fmla="*/ 15 h 42"/>
                <a:gd name="T2" fmla="*/ 53 w 107"/>
                <a:gd name="T3" fmla="*/ 0 h 42"/>
                <a:gd name="T4" fmla="*/ 0 w 107"/>
                <a:gd name="T5" fmla="*/ 15 h 42"/>
                <a:gd name="T6" fmla="*/ 53 w 107"/>
                <a:gd name="T7" fmla="*/ 42 h 42"/>
                <a:gd name="T8" fmla="*/ 107 w 107"/>
                <a:gd name="T9" fmla="*/ 1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42">
                  <a:moveTo>
                    <a:pt x="107" y="15"/>
                  </a:moveTo>
                  <a:cubicBezTo>
                    <a:pt x="94" y="6"/>
                    <a:pt x="75" y="0"/>
                    <a:pt x="53" y="0"/>
                  </a:cubicBezTo>
                  <a:cubicBezTo>
                    <a:pt x="32" y="0"/>
                    <a:pt x="12" y="6"/>
                    <a:pt x="0" y="15"/>
                  </a:cubicBezTo>
                  <a:cubicBezTo>
                    <a:pt x="12" y="31"/>
                    <a:pt x="32" y="42"/>
                    <a:pt x="53" y="42"/>
                  </a:cubicBezTo>
                  <a:cubicBezTo>
                    <a:pt x="75" y="42"/>
                    <a:pt x="94" y="31"/>
                    <a:pt x="107" y="15"/>
                  </a:cubicBezTo>
                  <a:close/>
                </a:path>
              </a:pathLst>
            </a:custGeom>
            <a:noFill/>
            <a:ln w="38100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7143" tIns="18571" rIns="37143" bIns="18571" numCol="1" anchor="t" anchorCtr="0" compatLnSpc="1">
              <a:prstTxWarp prst="textNoShape">
                <a:avLst/>
              </a:prstTxWarp>
            </a:bodyPr>
            <a:lstStyle/>
            <a:p>
              <a:endParaRPr lang="en-US" sz="731">
                <a:latin typeface="+mj-lt"/>
              </a:endParaRPr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AD053E8C-F905-4690-9D44-C9C7E27B97E7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9C291EC-1E18-4897-B347-8EA730025A5D}"/>
              </a:ext>
            </a:extLst>
          </p:cNvPr>
          <p:cNvSpPr txBox="1"/>
          <p:nvPr/>
        </p:nvSpPr>
        <p:spPr>
          <a:xfrm>
            <a:off x="2773680" y="1290730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INFOGRAPHIC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934CBB8-B2AD-4A94-B0E0-BA0B85B988CA}"/>
              </a:ext>
            </a:extLst>
          </p:cNvPr>
          <p:cNvSpPr txBox="1"/>
          <p:nvPr/>
        </p:nvSpPr>
        <p:spPr>
          <a:xfrm>
            <a:off x="3800283" y="107816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DE609B-2D92-481B-AE72-CC4DEB6D32EA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1660342722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2">
            <a:extLst>
              <a:ext uri="{FF2B5EF4-FFF2-40B4-BE49-F238E27FC236}">
                <a16:creationId xmlns:a16="http://schemas.microsoft.com/office/drawing/2014/main" id="{934C2025-7BA5-4B55-8E79-B04B78C164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7357281"/>
              </p:ext>
            </p:extLst>
          </p:nvPr>
        </p:nvGraphicFramePr>
        <p:xfrm>
          <a:off x="1073762" y="3585532"/>
          <a:ext cx="7966502" cy="1736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Текст 7">
            <a:extLst>
              <a:ext uri="{FF2B5EF4-FFF2-40B4-BE49-F238E27FC236}">
                <a16:creationId xmlns:a16="http://schemas.microsoft.com/office/drawing/2014/main" id="{C39A1665-7BF9-4BE4-AAFC-497CE8684014}"/>
              </a:ext>
            </a:extLst>
          </p:cNvPr>
          <p:cNvSpPr txBox="1">
            <a:spLocks/>
          </p:cNvSpPr>
          <p:nvPr/>
        </p:nvSpPr>
        <p:spPr>
          <a:xfrm>
            <a:off x="983189" y="2366141"/>
            <a:ext cx="2087677" cy="1462472"/>
          </a:xfrm>
          <a:prstGeom prst="rect">
            <a:avLst/>
          </a:prstGeom>
        </p:spPr>
        <p:txBody>
          <a:bodyPr vert="horz" lIns="74295" tIns="37148" rIns="74295" bIns="3714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300" b="1">
                <a:latin typeface="+mj-lt"/>
                <a:ea typeface="Tahoma" charset="0"/>
                <a:cs typeface="Tahoma" charset="0"/>
              </a:rPr>
              <a:t>Stage one</a:t>
            </a:r>
          </a:p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056">
                <a:latin typeface="+mj-lt"/>
                <a:ea typeface="Tahoma" charset="0"/>
                <a:cs typeface="Tahoma" charset="0"/>
              </a:rPr>
              <a:t>Lorem Ipsum is simply dummy text of the printing and typesetting</a:t>
            </a:r>
            <a:endParaRPr lang="en-US" sz="1056" dirty="0">
              <a:latin typeface="+mj-lt"/>
              <a:ea typeface="Tahoma" charset="0"/>
              <a:cs typeface="Tahoma" charset="0"/>
            </a:endParaRP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B7B5D1D8-F52E-41E8-AF52-E2B413B4362D}"/>
              </a:ext>
            </a:extLst>
          </p:cNvPr>
          <p:cNvSpPr txBox="1">
            <a:spLocks/>
          </p:cNvSpPr>
          <p:nvPr/>
        </p:nvSpPr>
        <p:spPr>
          <a:xfrm>
            <a:off x="3896177" y="2372332"/>
            <a:ext cx="2087677" cy="14624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300" b="1" dirty="0">
                <a:latin typeface="+mj-lt"/>
              </a:rPr>
              <a:t>Stage two</a:t>
            </a:r>
          </a:p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056" dirty="0">
                <a:latin typeface="+mj-lt"/>
              </a:rPr>
              <a:t>Lorem Ipsum is simply dummy text of the printing and typesetting</a:t>
            </a:r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60540A73-612C-4B7D-B293-D649F4C48741}"/>
              </a:ext>
            </a:extLst>
          </p:cNvPr>
          <p:cNvSpPr txBox="1">
            <a:spLocks/>
          </p:cNvSpPr>
          <p:nvPr/>
        </p:nvSpPr>
        <p:spPr>
          <a:xfrm>
            <a:off x="6993454" y="2366141"/>
            <a:ext cx="2087677" cy="1462472"/>
          </a:xfrm>
          <a:prstGeom prst="rect">
            <a:avLst/>
          </a:prstGeom>
        </p:spPr>
        <p:txBody>
          <a:bodyPr/>
          <a:lstStyle>
            <a:lvl1pPr marL="914492" indent="-914492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lang="en-US" sz="2800" b="0" i="0" kern="1200" baseline="0" dirty="0">
                <a:solidFill>
                  <a:schemeClr val="tx2"/>
                </a:solidFill>
                <a:latin typeface="Tahoma" charset="0"/>
                <a:ea typeface="Tahoma" charset="0"/>
                <a:cs typeface="Tahoma" charset="0"/>
              </a:defRPr>
            </a:lvl1pPr>
            <a:lvl2pPr marL="1981398" indent="-762077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75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48305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6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26762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486948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6706271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92559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144913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364236" indent="-609660" algn="l" defTabSz="243864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53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300" b="1" dirty="0">
                <a:solidFill>
                  <a:schemeClr val="tx1"/>
                </a:solidFill>
                <a:latin typeface="+mj-lt"/>
              </a:rPr>
              <a:t>Stage two</a:t>
            </a:r>
          </a:p>
          <a:p>
            <a:pPr marL="0" indent="0" algn="ctr">
              <a:lnSpc>
                <a:spcPct val="150000"/>
              </a:lnSpc>
              <a:spcBef>
                <a:spcPts val="351"/>
              </a:spcBef>
              <a:buNone/>
            </a:pPr>
            <a:r>
              <a:rPr lang="en-US" sz="1056" dirty="0">
                <a:solidFill>
                  <a:schemeClr val="tx1"/>
                </a:solidFill>
                <a:latin typeface="+mj-lt"/>
              </a:rPr>
              <a:t>Lorem Ipsum is simply dummy text of the printing and typesetting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6568AC6-6410-4559-9EFD-1181445A5104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67677-5DDE-4F93-BACF-D469375681B8}"/>
              </a:ext>
            </a:extLst>
          </p:cNvPr>
          <p:cNvSpPr txBox="1"/>
          <p:nvPr/>
        </p:nvSpPr>
        <p:spPr>
          <a:xfrm>
            <a:off x="2773680" y="1290730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INFOGRAPHIC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B51C49-E10B-4E55-88DD-8B9C6ED5CF3D}"/>
              </a:ext>
            </a:extLst>
          </p:cNvPr>
          <p:cNvSpPr txBox="1"/>
          <p:nvPr/>
        </p:nvSpPr>
        <p:spPr>
          <a:xfrm>
            <a:off x="3800283" y="107816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8F09A0-282B-40F6-97AF-6802CAD758BA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424114049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93908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AEA3C6-3842-453F-B001-639BCBE71653}"/>
              </a:ext>
            </a:extLst>
          </p:cNvPr>
          <p:cNvSpPr txBox="1"/>
          <p:nvPr/>
        </p:nvSpPr>
        <p:spPr>
          <a:xfrm>
            <a:off x="5264727" y="1295559"/>
            <a:ext cx="37689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PENGERTIAN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PEGADAIAN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9AE867-75DC-4356-A6E6-5FF22B606C61}"/>
              </a:ext>
            </a:extLst>
          </p:cNvPr>
          <p:cNvSpPr/>
          <p:nvPr/>
        </p:nvSpPr>
        <p:spPr>
          <a:xfrm>
            <a:off x="5264727" y="2378007"/>
            <a:ext cx="4285673" cy="3874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accent6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	PEGADAIAN</a:t>
            </a:r>
            <a:r>
              <a:rPr lang="en-US" sz="1100" dirty="0">
                <a:solidFill>
                  <a:schemeClr val="accent6"/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merupakan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nama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brand (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merek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) PT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Persero. Nama dan logo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telah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tercatat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sebagai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hak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atas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karya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intelektual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PT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Persero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sejak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tahun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2009 dan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telah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diperpanjang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hingga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2019.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>
                <a:solidFill>
                  <a:schemeClr val="accent6"/>
                </a:solidFill>
                <a:latin typeface="Montserrat" panose="00000500000000000000" pitchFamily="50" charset="0"/>
                <a:cs typeface="Segoe UI Light" panose="020B0502040204020203" pitchFamily="34" charset="0"/>
              </a:rPr>
              <a:t> PEGADAIAN</a:t>
            </a:r>
            <a:r>
              <a:rPr lang="en-US" sz="1100" dirty="0">
                <a:solidFill>
                  <a:schemeClr val="accent6"/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merupakan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perusahaan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dibawah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naungan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Badan Usaha Milik Negara (BUMN)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berstatus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perusahaan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perseroan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Fungsi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dan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Produk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diatur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dalam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Peraturan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Otoritas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Jasa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Keuangan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(POJK) No. 31/POJK.05/2016.</a:t>
            </a: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	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Pengertian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Usaha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Pegadaian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adalah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segala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usaha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menyangkut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pemberian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pinjaman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dengan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jaminan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berupa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barang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bergerak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jasa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titipan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jasa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taksiran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dan/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atau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jasa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lainnya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, yang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diselenggerakan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berdasarkan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</a:t>
            </a:r>
            <a:r>
              <a:rPr lang="en-US" sz="1100" dirty="0" err="1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prinsip</a:t>
            </a:r>
            <a:r>
              <a:rPr lang="en-US" sz="1100" dirty="0">
                <a:solidFill>
                  <a:schemeClr val="tx2">
                    <a:lumMod val="50000"/>
                  </a:schemeClr>
                </a:solidFill>
                <a:cs typeface="Segoe UI Light" panose="020B0502040204020203" pitchFamily="34" charset="0"/>
              </a:rPr>
              <a:t> syariah. </a:t>
            </a:r>
          </a:p>
          <a:p>
            <a:pPr algn="just">
              <a:lnSpc>
                <a:spcPct val="150000"/>
              </a:lnSpc>
            </a:pPr>
            <a:endParaRPr lang="en-US" sz="1100" dirty="0">
              <a:solidFill>
                <a:schemeClr val="tx2">
                  <a:lumMod val="50000"/>
                </a:schemeClr>
              </a:solidFill>
              <a:cs typeface="Segoe UI Light" panose="020B050204020402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sz="1100" dirty="0">
                <a:solidFill>
                  <a:srgbClr val="FF0000"/>
                </a:solidFill>
                <a:cs typeface="Segoe UI Light" panose="020B0502040204020203" pitchFamily="34" charset="0"/>
              </a:rPr>
              <a:t>(KOMPAS.COM)</a:t>
            </a:r>
          </a:p>
        </p:txBody>
      </p:sp>
      <p:pic>
        <p:nvPicPr>
          <p:cNvPr id="1030" name="Picture 6" descr="Intip Cara Mudah Gadai Online Melalui Aplikasi Pegadaian Digital">
            <a:extLst>
              <a:ext uri="{FF2B5EF4-FFF2-40B4-BE49-F238E27FC236}">
                <a16:creationId xmlns:a16="http://schemas.microsoft.com/office/drawing/2014/main" id="{13CDFC4D-F2DF-A2AA-A347-1732A5FD6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3931"/>
            <a:ext cx="4951487" cy="278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764897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1">
            <a:extLst>
              <a:ext uri="{FF2B5EF4-FFF2-40B4-BE49-F238E27FC236}">
                <a16:creationId xmlns:a16="http://schemas.microsoft.com/office/drawing/2014/main" id="{1FFB5BB0-9FCD-45F4-9CFD-B147D805AB67}"/>
              </a:ext>
            </a:extLst>
          </p:cNvPr>
          <p:cNvGrpSpPr/>
          <p:nvPr/>
        </p:nvGrpSpPr>
        <p:grpSpPr>
          <a:xfrm>
            <a:off x="3945031" y="2341750"/>
            <a:ext cx="2015938" cy="2015938"/>
            <a:chOff x="3707288" y="3801250"/>
            <a:chExt cx="4962955" cy="4962955"/>
          </a:xfrm>
          <a:solidFill>
            <a:schemeClr val="accent4"/>
          </a:solidFill>
        </p:grpSpPr>
        <p:sp>
          <p:nvSpPr>
            <p:cNvPr id="5" name="Скругленный прямоугольник 14">
              <a:extLst>
                <a:ext uri="{FF2B5EF4-FFF2-40B4-BE49-F238E27FC236}">
                  <a16:creationId xmlns:a16="http://schemas.microsoft.com/office/drawing/2014/main" id="{39BFEEDE-953E-42BB-843C-26071CE88378}"/>
                </a:ext>
              </a:extLst>
            </p:cNvPr>
            <p:cNvSpPr/>
            <p:nvPr/>
          </p:nvSpPr>
          <p:spPr>
            <a:xfrm rot="2700000">
              <a:off x="3707288" y="3801250"/>
              <a:ext cx="4962955" cy="4962955"/>
            </a:xfrm>
            <a:prstGeom prst="roundRect">
              <a:avLst>
                <a:gd name="adj" fmla="val 50000"/>
              </a:avLst>
            </a:prstGeom>
            <a:grp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ts val="731"/>
                </a:spcBef>
              </a:pPr>
              <a:endParaRPr lang="ru-RU" sz="73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" name="Текст 1">
              <a:extLst>
                <a:ext uri="{FF2B5EF4-FFF2-40B4-BE49-F238E27FC236}">
                  <a16:creationId xmlns:a16="http://schemas.microsoft.com/office/drawing/2014/main" id="{3DDDE5E7-F52D-4CF3-8938-97BF426DD582}"/>
                </a:ext>
              </a:extLst>
            </p:cNvPr>
            <p:cNvSpPr txBox="1">
              <a:spLocks/>
            </p:cNvSpPr>
            <p:nvPr/>
          </p:nvSpPr>
          <p:spPr>
            <a:xfrm>
              <a:off x="4076134" y="5216482"/>
              <a:ext cx="4225263" cy="2132491"/>
            </a:xfrm>
            <a:prstGeom prst="rect">
              <a:avLst/>
            </a:prstGeom>
            <a:grpFill/>
          </p:spPr>
          <p:txBody>
            <a:bodyPr/>
            <a:lstStyle>
              <a:lvl1pPr marL="914492" indent="-914492" algn="r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400" b="0" i="0" kern="1200" baseline="0" dirty="0">
                  <a:solidFill>
                    <a:schemeClr val="tx2"/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398" indent="-762077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305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62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948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6271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59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91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423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731"/>
                </a:spcBef>
                <a:buNone/>
              </a:pPr>
              <a:r>
                <a:rPr lang="en-US" sz="1300" b="1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Title Here</a:t>
              </a:r>
            </a:p>
            <a:p>
              <a:pPr marL="0" indent="0" algn="ctr">
                <a:lnSpc>
                  <a:spcPct val="140000"/>
                </a:lnSpc>
                <a:spcBef>
                  <a:spcPts val="731"/>
                </a:spcBef>
                <a:buNone/>
              </a:pPr>
              <a:r>
                <a:rPr lang="en-US" sz="975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Lorem Ipsum has been the industry's standard dummy</a:t>
              </a:r>
              <a:endParaRPr lang="ru-RU" sz="975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7" name="Группа 16">
            <a:extLst>
              <a:ext uri="{FF2B5EF4-FFF2-40B4-BE49-F238E27FC236}">
                <a16:creationId xmlns:a16="http://schemas.microsoft.com/office/drawing/2014/main" id="{EEBCEC4D-8820-4197-8054-F87637B521AC}"/>
              </a:ext>
            </a:extLst>
          </p:cNvPr>
          <p:cNvGrpSpPr/>
          <p:nvPr/>
        </p:nvGrpSpPr>
        <p:grpSpPr>
          <a:xfrm>
            <a:off x="1243322" y="2341750"/>
            <a:ext cx="2015938" cy="2015938"/>
            <a:chOff x="3707288" y="3801250"/>
            <a:chExt cx="4962955" cy="4962955"/>
          </a:xfrm>
        </p:grpSpPr>
        <p:sp>
          <p:nvSpPr>
            <p:cNvPr id="8" name="Скругленный прямоугольник 17">
              <a:extLst>
                <a:ext uri="{FF2B5EF4-FFF2-40B4-BE49-F238E27FC236}">
                  <a16:creationId xmlns:a16="http://schemas.microsoft.com/office/drawing/2014/main" id="{C0E332DD-9874-4902-B325-29E72F56F380}"/>
                </a:ext>
              </a:extLst>
            </p:cNvPr>
            <p:cNvSpPr/>
            <p:nvPr/>
          </p:nvSpPr>
          <p:spPr>
            <a:xfrm rot="2700000">
              <a:off x="3707288" y="3801250"/>
              <a:ext cx="4962955" cy="4962955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ts val="731"/>
                </a:spcBef>
              </a:pPr>
              <a:endParaRPr lang="ru-RU" sz="73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9" name="Текст 1">
              <a:extLst>
                <a:ext uri="{FF2B5EF4-FFF2-40B4-BE49-F238E27FC236}">
                  <a16:creationId xmlns:a16="http://schemas.microsoft.com/office/drawing/2014/main" id="{FDD007D0-160D-471C-958D-1EF8955C7FB4}"/>
                </a:ext>
              </a:extLst>
            </p:cNvPr>
            <p:cNvSpPr txBox="1">
              <a:spLocks/>
            </p:cNvSpPr>
            <p:nvPr/>
          </p:nvSpPr>
          <p:spPr>
            <a:xfrm>
              <a:off x="4076134" y="5216482"/>
              <a:ext cx="4225263" cy="2132491"/>
            </a:xfrm>
            <a:prstGeom prst="rect">
              <a:avLst/>
            </a:prstGeom>
          </p:spPr>
          <p:txBody>
            <a:bodyPr/>
            <a:lstStyle>
              <a:lvl1pPr marL="914492" indent="-914492" algn="r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400" b="0" i="0" kern="1200" baseline="0" dirty="0">
                  <a:solidFill>
                    <a:schemeClr val="tx2"/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398" indent="-762077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305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62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948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6271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59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91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423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731"/>
                </a:spcBef>
                <a:buNone/>
              </a:pPr>
              <a:r>
                <a:rPr lang="en-US" sz="13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Title Here</a:t>
              </a:r>
            </a:p>
            <a:p>
              <a:pPr marL="0" indent="0" algn="ctr">
                <a:lnSpc>
                  <a:spcPct val="140000"/>
                </a:lnSpc>
                <a:spcBef>
                  <a:spcPts val="731"/>
                </a:spcBef>
                <a:buNone/>
              </a:pPr>
              <a:r>
                <a:rPr lang="en-US" sz="975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Lorem Ipsum has been the industry's standard dummy</a:t>
              </a:r>
              <a:endParaRPr lang="ru-RU" sz="9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0" name="Группа 19">
            <a:extLst>
              <a:ext uri="{FF2B5EF4-FFF2-40B4-BE49-F238E27FC236}">
                <a16:creationId xmlns:a16="http://schemas.microsoft.com/office/drawing/2014/main" id="{7AA28886-7A29-4CF2-B4E5-B34DA2749DBC}"/>
              </a:ext>
            </a:extLst>
          </p:cNvPr>
          <p:cNvGrpSpPr/>
          <p:nvPr/>
        </p:nvGrpSpPr>
        <p:grpSpPr>
          <a:xfrm>
            <a:off x="6627493" y="2341750"/>
            <a:ext cx="2015938" cy="2015938"/>
            <a:chOff x="3707288" y="3801250"/>
            <a:chExt cx="4962955" cy="4962955"/>
          </a:xfrm>
        </p:grpSpPr>
        <p:sp>
          <p:nvSpPr>
            <p:cNvPr id="11" name="Скругленный прямоугольник 20">
              <a:extLst>
                <a:ext uri="{FF2B5EF4-FFF2-40B4-BE49-F238E27FC236}">
                  <a16:creationId xmlns:a16="http://schemas.microsoft.com/office/drawing/2014/main" id="{ACE81C21-D193-408F-87F0-3BDD7314C439}"/>
                </a:ext>
              </a:extLst>
            </p:cNvPr>
            <p:cNvSpPr/>
            <p:nvPr/>
          </p:nvSpPr>
          <p:spPr>
            <a:xfrm rot="2700000">
              <a:off x="3707288" y="3801250"/>
              <a:ext cx="4962955" cy="4962955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ts val="731"/>
                </a:spcBef>
              </a:pPr>
              <a:endParaRPr lang="ru-RU" sz="73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" name="Текст 1">
              <a:extLst>
                <a:ext uri="{FF2B5EF4-FFF2-40B4-BE49-F238E27FC236}">
                  <a16:creationId xmlns:a16="http://schemas.microsoft.com/office/drawing/2014/main" id="{A9CA9370-07B4-41F6-B304-3CA4828EE484}"/>
                </a:ext>
              </a:extLst>
            </p:cNvPr>
            <p:cNvSpPr txBox="1">
              <a:spLocks/>
            </p:cNvSpPr>
            <p:nvPr/>
          </p:nvSpPr>
          <p:spPr>
            <a:xfrm>
              <a:off x="4076134" y="5216482"/>
              <a:ext cx="4225263" cy="2132491"/>
            </a:xfrm>
            <a:prstGeom prst="rect">
              <a:avLst/>
            </a:prstGeom>
          </p:spPr>
          <p:txBody>
            <a:bodyPr/>
            <a:lstStyle>
              <a:lvl1pPr marL="914492" indent="-914492" algn="r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lang="en-US" sz="2400" b="0" i="0" kern="1200" baseline="0" dirty="0">
                  <a:solidFill>
                    <a:schemeClr val="tx2"/>
                  </a:solidFill>
                  <a:latin typeface="Roboto Light" charset="0"/>
                  <a:ea typeface="Roboto Light" charset="0"/>
                  <a:cs typeface="Roboto Light" charset="0"/>
                </a:defRPr>
              </a:lvl1pPr>
              <a:lvl2pPr marL="1981398" indent="-762077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75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048305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64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426762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5486948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6706271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792559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9144913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0364236" indent="-609660" algn="l" defTabSz="2438645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530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ts val="731"/>
                </a:spcBef>
                <a:buNone/>
              </a:pPr>
              <a:r>
                <a:rPr lang="en-US" sz="13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Title Here</a:t>
              </a:r>
            </a:p>
            <a:p>
              <a:pPr marL="0" indent="0" algn="ctr">
                <a:lnSpc>
                  <a:spcPct val="140000"/>
                </a:lnSpc>
                <a:spcBef>
                  <a:spcPts val="731"/>
                </a:spcBef>
                <a:buNone/>
              </a:pPr>
              <a:r>
                <a:rPr lang="en-US" sz="975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Lorem Ipsum has been the industry's standard dummy</a:t>
              </a:r>
              <a:endParaRPr lang="ru-RU" sz="975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B0B8F3B-57F3-4586-A132-600C305A0480}"/>
              </a:ext>
            </a:extLst>
          </p:cNvPr>
          <p:cNvSpPr txBox="1"/>
          <p:nvPr/>
        </p:nvSpPr>
        <p:spPr>
          <a:xfrm>
            <a:off x="1680003" y="4598760"/>
            <a:ext cx="6672994" cy="690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894" dirty="0">
                <a:solidFill>
                  <a:schemeClr val="tx2">
                    <a:lumMod val="50000"/>
                  </a:schemeClr>
                </a:solidFill>
                <a:ea typeface="Montserrat Light" charset="0"/>
                <a:cs typeface="Montserrat Light" charset="0"/>
              </a:rPr>
              <a:t>A Company Is An Association Or Collection Of Individuals, Whether Natural Persons, Legal Persons, Or A Mixture Of Both. Company Members Share A Common Purpose </a:t>
            </a:r>
            <a:r>
              <a:rPr lang="en-US" sz="894" dirty="0" err="1">
                <a:solidFill>
                  <a:schemeClr val="tx2">
                    <a:lumMod val="50000"/>
                  </a:schemeClr>
                </a:solidFill>
                <a:ea typeface="Montserrat Light" charset="0"/>
                <a:cs typeface="Montserrat Light" charset="0"/>
              </a:rPr>
              <a:t>AndA</a:t>
            </a:r>
            <a:r>
              <a:rPr lang="en-US" sz="894" dirty="0">
                <a:solidFill>
                  <a:schemeClr val="tx2">
                    <a:lumMod val="50000"/>
                  </a:schemeClr>
                </a:solidFill>
                <a:ea typeface="Montserrat Light" charset="0"/>
                <a:cs typeface="Montserrat Light" charset="0"/>
              </a:rPr>
              <a:t> Company Is An Association Or Collection Of Individuals, Whether Natural Persons, Legal Persons, Or A Mixture Of Both. Company, Or A Mixture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C2CAE6-EF68-43CA-B105-4079380307BE}"/>
              </a:ext>
            </a:extLst>
          </p:cNvPr>
          <p:cNvSpPr/>
          <p:nvPr/>
        </p:nvSpPr>
        <p:spPr>
          <a:xfrm>
            <a:off x="0" y="5922385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1E21D1-12A9-4381-B8E1-65D83138EA18}"/>
              </a:ext>
            </a:extLst>
          </p:cNvPr>
          <p:cNvSpPr txBox="1"/>
          <p:nvPr/>
        </p:nvSpPr>
        <p:spPr>
          <a:xfrm>
            <a:off x="2773680" y="1290730"/>
            <a:ext cx="435864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OUR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INFOGRAPHIC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7BE0F5-56FB-49A1-8798-E56EC40614EE}"/>
              </a:ext>
            </a:extLst>
          </p:cNvPr>
          <p:cNvSpPr txBox="1"/>
          <p:nvPr/>
        </p:nvSpPr>
        <p:spPr>
          <a:xfrm>
            <a:off x="3800283" y="1078169"/>
            <a:ext cx="2305439" cy="22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94" dirty="0">
                <a:solidFill>
                  <a:schemeClr val="tx1">
                    <a:lumMod val="85000"/>
                    <a:lumOff val="15000"/>
                  </a:schemeClr>
                </a:solidFill>
                <a:ea typeface="Helmet" pitchFamily="50" charset="-128"/>
                <a:cs typeface="Helmet" pitchFamily="50" charset="-128"/>
              </a:rPr>
              <a:t>IT’S LOVE THAT MAKES IMPOSSIBLE POSSIBLE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2D6395-69CC-48F0-BBBB-1BD7D8AB47A6}"/>
              </a:ext>
            </a:extLst>
          </p:cNvPr>
          <p:cNvSpPr txBox="1"/>
          <p:nvPr/>
        </p:nvSpPr>
        <p:spPr>
          <a:xfrm rot="16200000">
            <a:off x="-595280" y="3378987"/>
            <a:ext cx="1857375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WWW.</a:t>
            </a:r>
            <a:r>
              <a:rPr lang="id-ID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WEBSITE</a:t>
            </a:r>
            <a:r>
              <a:rPr lang="en-US" sz="650" spc="488" dirty="0">
                <a:solidFill>
                  <a:schemeClr val="bg1">
                    <a:lumMod val="85000"/>
                  </a:schemeClr>
                </a:solidFill>
                <a:ea typeface="PT Sans" panose="020B0503020203020204" pitchFamily="34" charset="0"/>
                <a:cs typeface="Lato" charset="0"/>
              </a:rPr>
              <a:t>.COM</a:t>
            </a:r>
          </a:p>
        </p:txBody>
      </p:sp>
    </p:spTree>
    <p:extLst>
      <p:ext uri="{BB962C8B-B14F-4D97-AF65-F5344CB8AC3E}">
        <p14:creationId xmlns:p14="http://schemas.microsoft.com/office/powerpoint/2010/main" val="393856853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6A7FC5-EEFE-4D80-B2FD-2B49337741B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FF462-18DE-4B9A-835B-4BF7119D1FEE}"/>
              </a:ext>
            </a:extLst>
          </p:cNvPr>
          <p:cNvSpPr/>
          <p:nvPr/>
        </p:nvSpPr>
        <p:spPr>
          <a:xfrm>
            <a:off x="1" y="2842241"/>
            <a:ext cx="540612" cy="117352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0DAF02-FC86-4966-825B-7459B3255B22}"/>
              </a:ext>
            </a:extLst>
          </p:cNvPr>
          <p:cNvSpPr/>
          <p:nvPr/>
        </p:nvSpPr>
        <p:spPr>
          <a:xfrm>
            <a:off x="9365387" y="2842241"/>
            <a:ext cx="540612" cy="11735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86C61A-9FC8-4EBE-AA85-4A64A0AA78BE}"/>
              </a:ext>
            </a:extLst>
          </p:cNvPr>
          <p:cNvSpPr txBox="1"/>
          <p:nvPr/>
        </p:nvSpPr>
        <p:spPr>
          <a:xfrm>
            <a:off x="2266216" y="2672546"/>
            <a:ext cx="5373587" cy="1530419"/>
          </a:xfrm>
          <a:prstGeom prst="rect">
            <a:avLst/>
          </a:prstGeom>
          <a:solidFill>
            <a:schemeClr val="tx2">
              <a:lumMod val="50000"/>
              <a:alpha val="7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9345" b="1" dirty="0">
                <a:solidFill>
                  <a:schemeClr val="bg1"/>
                </a:solidFill>
                <a:latin typeface="Montserrat SemiBold" panose="00000700000000000000" pitchFamily="50" charset="0"/>
              </a:rPr>
              <a:t>THANKS</a:t>
            </a:r>
            <a:endParaRPr lang="id-ID" sz="9345" b="1" dirty="0">
              <a:solidFill>
                <a:schemeClr val="bg1"/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31451D-0903-415E-819A-FDF8587A0B8B}"/>
              </a:ext>
            </a:extLst>
          </p:cNvPr>
          <p:cNvGrpSpPr/>
          <p:nvPr/>
        </p:nvGrpSpPr>
        <p:grpSpPr>
          <a:xfrm>
            <a:off x="1181966" y="642938"/>
            <a:ext cx="7626494" cy="5572125"/>
            <a:chOff x="1454727" y="0"/>
            <a:chExt cx="9386454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84C1C38-08A1-40DB-8706-E552C7575B05}"/>
                </a:ext>
              </a:extLst>
            </p:cNvPr>
            <p:cNvCxnSpPr/>
            <p:nvPr/>
          </p:nvCxnSpPr>
          <p:spPr>
            <a:xfrm>
              <a:off x="1454727" y="4904509"/>
              <a:ext cx="0" cy="1953491"/>
            </a:xfrm>
            <a:prstGeom prst="line">
              <a:avLst/>
            </a:prstGeom>
            <a:ln w="3810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4063987-A3AB-4844-BF22-97D7C2F2C482}"/>
                </a:ext>
              </a:extLst>
            </p:cNvPr>
            <p:cNvCxnSpPr/>
            <p:nvPr/>
          </p:nvCxnSpPr>
          <p:spPr>
            <a:xfrm>
              <a:off x="2376054" y="3099261"/>
              <a:ext cx="0" cy="1953491"/>
            </a:xfrm>
            <a:prstGeom prst="line">
              <a:avLst/>
            </a:prstGeom>
            <a:ln w="3810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2A20F82-BC6A-4FA2-A9AA-BF4D46874AEA}"/>
                </a:ext>
              </a:extLst>
            </p:cNvPr>
            <p:cNvCxnSpPr>
              <a:cxnSpLocks/>
            </p:cNvCxnSpPr>
            <p:nvPr/>
          </p:nvCxnSpPr>
          <p:spPr>
            <a:xfrm>
              <a:off x="1849581" y="772388"/>
              <a:ext cx="0" cy="852055"/>
            </a:xfrm>
            <a:prstGeom prst="line">
              <a:avLst/>
            </a:prstGeom>
            <a:ln w="3810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E199267-9770-4497-81F9-75490156FDDB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9" y="6005945"/>
              <a:ext cx="0" cy="852055"/>
            </a:xfrm>
            <a:prstGeom prst="line">
              <a:avLst/>
            </a:prstGeom>
            <a:ln w="3810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23BCC87-F8E9-47C8-8EAE-B89A2BDD0F16}"/>
                </a:ext>
              </a:extLst>
            </p:cNvPr>
            <p:cNvCxnSpPr/>
            <p:nvPr/>
          </p:nvCxnSpPr>
          <p:spPr>
            <a:xfrm>
              <a:off x="10841181" y="2525682"/>
              <a:ext cx="0" cy="1953491"/>
            </a:xfrm>
            <a:prstGeom prst="line">
              <a:avLst/>
            </a:prstGeom>
            <a:ln w="3810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6658CD1-FC38-4F86-BCB9-52D06C68772D}"/>
                </a:ext>
              </a:extLst>
            </p:cNvPr>
            <p:cNvCxnSpPr/>
            <p:nvPr/>
          </p:nvCxnSpPr>
          <p:spPr>
            <a:xfrm>
              <a:off x="6012871" y="0"/>
              <a:ext cx="0" cy="1953491"/>
            </a:xfrm>
            <a:prstGeom prst="line">
              <a:avLst/>
            </a:prstGeom>
            <a:ln w="3810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F497D23-8C25-4C14-9A81-5DE1237E9CB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530734"/>
              <a:ext cx="0" cy="1327266"/>
            </a:xfrm>
            <a:prstGeom prst="line">
              <a:avLst/>
            </a:prstGeom>
            <a:ln w="3810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D3D49C3-4A08-40AC-BF2F-AE2B5D0FF0EA}"/>
                </a:ext>
              </a:extLst>
            </p:cNvPr>
            <p:cNvCxnSpPr>
              <a:cxnSpLocks/>
            </p:cNvCxnSpPr>
            <p:nvPr/>
          </p:nvCxnSpPr>
          <p:spPr>
            <a:xfrm>
              <a:off x="9809019" y="1198416"/>
              <a:ext cx="0" cy="1327266"/>
            </a:xfrm>
            <a:prstGeom prst="line">
              <a:avLst/>
            </a:prstGeom>
            <a:ln w="38100">
              <a:solidFill>
                <a:schemeClr val="bg1">
                  <a:alpha val="22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821424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65332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0FB9DA-3E1D-4F02-AAF9-B071B81EB282}"/>
              </a:ext>
            </a:extLst>
          </p:cNvPr>
          <p:cNvSpPr/>
          <p:nvPr/>
        </p:nvSpPr>
        <p:spPr>
          <a:xfrm>
            <a:off x="492305" y="2171216"/>
            <a:ext cx="5964821" cy="1081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dirty="0"/>
              <a:t>	Perusahaan 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adalah</a:t>
            </a:r>
            <a:r>
              <a:rPr lang="en-US" sz="1100" dirty="0"/>
              <a:t> </a:t>
            </a:r>
            <a:r>
              <a:rPr lang="en-US" sz="1100" dirty="0" err="1"/>
              <a:t>satu-satunya</a:t>
            </a:r>
            <a:r>
              <a:rPr lang="en-US" sz="1100" dirty="0"/>
              <a:t> badan </a:t>
            </a:r>
            <a:r>
              <a:rPr lang="en-US" sz="1100" dirty="0" err="1"/>
              <a:t>usaha</a:t>
            </a:r>
            <a:r>
              <a:rPr lang="en-US" sz="1100" dirty="0"/>
              <a:t> di Indonesia yang </a:t>
            </a:r>
            <a:r>
              <a:rPr lang="en-US" sz="1100" dirty="0" err="1"/>
              <a:t>secara</a:t>
            </a:r>
            <a:r>
              <a:rPr lang="en-US" sz="1100" dirty="0"/>
              <a:t> </a:t>
            </a:r>
            <a:r>
              <a:rPr lang="en-US" sz="1100" dirty="0" err="1"/>
              <a:t>resmi</a:t>
            </a:r>
            <a:r>
              <a:rPr lang="en-US" sz="1100" dirty="0"/>
              <a:t> </a:t>
            </a:r>
            <a:r>
              <a:rPr lang="en-US" sz="1100" dirty="0" err="1"/>
              <a:t>mempunyai</a:t>
            </a:r>
            <a:r>
              <a:rPr lang="en-US" sz="1100" dirty="0"/>
              <a:t> </a:t>
            </a:r>
            <a:r>
              <a:rPr lang="en-US" sz="1100" dirty="0" err="1"/>
              <a:t>izin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melaksanakan</a:t>
            </a:r>
            <a:r>
              <a:rPr lang="en-US" sz="1100" dirty="0"/>
              <a:t> </a:t>
            </a:r>
            <a:r>
              <a:rPr lang="en-US" sz="1100" dirty="0" err="1"/>
              <a:t>kegiatan</a:t>
            </a:r>
            <a:r>
              <a:rPr lang="en-US" sz="1100" dirty="0"/>
              <a:t> </a:t>
            </a:r>
            <a:r>
              <a:rPr lang="en-US" sz="1100" dirty="0" err="1"/>
              <a:t>lembaga</a:t>
            </a:r>
            <a:r>
              <a:rPr lang="en-US" sz="1100" dirty="0"/>
              <a:t> </a:t>
            </a:r>
            <a:r>
              <a:rPr lang="en-US" sz="1100" dirty="0" err="1"/>
              <a:t>keuangan</a:t>
            </a:r>
            <a:r>
              <a:rPr lang="en-US" sz="1100" dirty="0"/>
              <a:t> </a:t>
            </a:r>
            <a:r>
              <a:rPr lang="en-US" sz="1100" dirty="0" err="1"/>
              <a:t>berupa</a:t>
            </a:r>
            <a:r>
              <a:rPr lang="en-US" sz="1100" dirty="0"/>
              <a:t> </a:t>
            </a:r>
            <a:r>
              <a:rPr lang="en-US" sz="1100" dirty="0" err="1"/>
              <a:t>pembiayaan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</a:t>
            </a:r>
            <a:r>
              <a:rPr lang="en-US" sz="1100" dirty="0" err="1"/>
              <a:t>bentuk</a:t>
            </a:r>
            <a:r>
              <a:rPr lang="en-US" sz="1100" dirty="0"/>
              <a:t> </a:t>
            </a:r>
            <a:r>
              <a:rPr lang="en-US" sz="1100" dirty="0" err="1"/>
              <a:t>penyaluran</a:t>
            </a:r>
            <a:r>
              <a:rPr lang="en-US" sz="1100" dirty="0"/>
              <a:t> dana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 </a:t>
            </a:r>
            <a:r>
              <a:rPr lang="en-US" sz="1100" dirty="0" err="1"/>
              <a:t>atas</a:t>
            </a:r>
            <a:r>
              <a:rPr lang="en-US" sz="1100" dirty="0"/>
              <a:t> </a:t>
            </a:r>
            <a:r>
              <a:rPr lang="en-US" sz="1100" dirty="0" err="1"/>
              <a:t>dasar</a:t>
            </a:r>
            <a:r>
              <a:rPr lang="en-US" sz="1100" dirty="0"/>
              <a:t> </a:t>
            </a:r>
            <a:r>
              <a:rPr lang="en-US" sz="1100" dirty="0" err="1"/>
              <a:t>hukum</a:t>
            </a:r>
            <a:r>
              <a:rPr lang="en-US" sz="1100" dirty="0"/>
              <a:t> </a:t>
            </a:r>
            <a:r>
              <a:rPr lang="en-US" sz="1100" dirty="0" err="1"/>
              <a:t>gadai</a:t>
            </a:r>
            <a:r>
              <a:rPr lang="en-US" sz="1100" dirty="0"/>
              <a:t> </a:t>
            </a:r>
            <a:r>
              <a:rPr lang="en-US" sz="1100" dirty="0" err="1"/>
              <a:t>seperti</a:t>
            </a:r>
            <a:r>
              <a:rPr lang="en-US" sz="1100" dirty="0"/>
              <a:t> </a:t>
            </a:r>
            <a:r>
              <a:rPr lang="en-US" sz="1100" dirty="0" err="1"/>
              <a:t>dimaksud</a:t>
            </a:r>
            <a:r>
              <a:rPr lang="en-US" sz="1100" dirty="0"/>
              <a:t> </a:t>
            </a:r>
            <a:r>
              <a:rPr lang="en-US" sz="1100" dirty="0" err="1"/>
              <a:t>dalam</a:t>
            </a:r>
            <a:r>
              <a:rPr lang="en-US" sz="1100" dirty="0"/>
              <a:t> Kitab </a:t>
            </a:r>
            <a:r>
              <a:rPr lang="en-US" sz="1100" dirty="0" err="1"/>
              <a:t>Undang-undang</a:t>
            </a:r>
            <a:r>
              <a:rPr lang="en-US" sz="1100" dirty="0"/>
              <a:t> Hukum </a:t>
            </a:r>
            <a:r>
              <a:rPr lang="en-US" sz="1100" dirty="0" err="1"/>
              <a:t>Perdata</a:t>
            </a:r>
            <a:r>
              <a:rPr lang="en-US" sz="1100" dirty="0"/>
              <a:t> </a:t>
            </a:r>
            <a:r>
              <a:rPr lang="en-US" sz="1100" dirty="0" err="1"/>
              <a:t>Pasal</a:t>
            </a:r>
            <a:r>
              <a:rPr lang="en-US" sz="1100" dirty="0"/>
              <a:t> 1150.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4427AD-E2B4-6885-123D-A4453BEF88F6}"/>
              </a:ext>
            </a:extLst>
          </p:cNvPr>
          <p:cNvGrpSpPr/>
          <p:nvPr/>
        </p:nvGrpSpPr>
        <p:grpSpPr>
          <a:xfrm>
            <a:off x="492305" y="561235"/>
            <a:ext cx="2528577" cy="1088719"/>
            <a:chOff x="606364" y="4397514"/>
            <a:chExt cx="2424202" cy="53598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0D288D2-3580-4450-A462-252A98BE4921}"/>
                </a:ext>
              </a:extLst>
            </p:cNvPr>
            <p:cNvSpPr txBox="1"/>
            <p:nvPr/>
          </p:nvSpPr>
          <p:spPr>
            <a:xfrm>
              <a:off x="606364" y="4397514"/>
              <a:ext cx="2423163" cy="242434"/>
            </a:xfrm>
            <a:prstGeom prst="rect">
              <a:avLst/>
            </a:prstGeom>
            <a:solidFill>
              <a:schemeClr val="accent4"/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Montserrat Alternates Black" panose="00000A00000000000000" pitchFamily="50" charset="0"/>
                </a:rPr>
                <a:t>LATAR</a:t>
              </a:r>
              <a:endParaRPr lang="id-ID" sz="2600" dirty="0">
                <a:solidFill>
                  <a:schemeClr val="bg1"/>
                </a:solidFill>
                <a:latin typeface="Montserrat Alternates Black" panose="00000A00000000000000" pitchFamily="50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F5D0153-94D7-4FA5-A329-168A248062E9}"/>
                </a:ext>
              </a:extLst>
            </p:cNvPr>
            <p:cNvSpPr txBox="1"/>
            <p:nvPr/>
          </p:nvSpPr>
          <p:spPr>
            <a:xfrm>
              <a:off x="607403" y="4691065"/>
              <a:ext cx="2423163" cy="242434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chemeClr val="bg1"/>
                  </a:solidFill>
                  <a:latin typeface="Montserrat Alternates Black" panose="00000A00000000000000" pitchFamily="50" charset="0"/>
                </a:rPr>
                <a:t>BELAKANG</a:t>
              </a:r>
              <a:endParaRPr lang="id-ID" sz="2600" dirty="0">
                <a:solidFill>
                  <a:schemeClr val="bg1"/>
                </a:solidFill>
                <a:latin typeface="Montserrat Alternates Black" panose="00000A00000000000000" pitchFamily="50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63F2463-B8BE-4897-BA1B-913B8F2DE9A4}"/>
              </a:ext>
            </a:extLst>
          </p:cNvPr>
          <p:cNvSpPr txBox="1"/>
          <p:nvPr/>
        </p:nvSpPr>
        <p:spPr>
          <a:xfrm>
            <a:off x="492305" y="1809384"/>
            <a:ext cx="2121178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b="1" dirty="0">
                <a:solidFill>
                  <a:schemeClr val="accent5"/>
                </a:solidFill>
                <a:latin typeface="Montserrat SemiBold" panose="00000700000000000000" pitchFamily="50" charset="0"/>
              </a:rPr>
              <a:t>PEGADAIAN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154B98-C90D-C3A9-95A6-145A32A580B7}"/>
              </a:ext>
            </a:extLst>
          </p:cNvPr>
          <p:cNvSpPr txBox="1"/>
          <p:nvPr/>
        </p:nvSpPr>
        <p:spPr>
          <a:xfrm>
            <a:off x="7786441" y="788136"/>
            <a:ext cx="1708542" cy="31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3" b="1" dirty="0">
                <a:solidFill>
                  <a:schemeClr val="accent5"/>
                </a:solidFill>
                <a:latin typeface="Montserrat SemiBold" panose="00000700000000000000" pitchFamily="50" charset="0"/>
              </a:rPr>
              <a:t>TUJUAN UMUM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C10562-6879-356A-4ABE-5E3F7A923008}"/>
              </a:ext>
            </a:extLst>
          </p:cNvPr>
          <p:cNvSpPr/>
          <p:nvPr/>
        </p:nvSpPr>
        <p:spPr>
          <a:xfrm>
            <a:off x="6609806" y="1166995"/>
            <a:ext cx="2885177" cy="53983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100" dirty="0"/>
              <a:t>	</a:t>
            </a:r>
            <a:r>
              <a:rPr lang="en-ID" sz="1100" dirty="0" err="1"/>
              <a:t>Pegadaian</a:t>
            </a:r>
            <a:r>
              <a:rPr lang="en-ID" sz="1100" dirty="0"/>
              <a:t> </a:t>
            </a:r>
            <a:r>
              <a:rPr lang="en-ID" sz="1100" dirty="0" err="1"/>
              <a:t>berdiri</a:t>
            </a:r>
            <a:r>
              <a:rPr lang="en-ID" sz="1100" dirty="0"/>
              <a:t> </a:t>
            </a:r>
            <a:r>
              <a:rPr lang="en-ID" sz="1100" dirty="0" err="1"/>
              <a:t>atas</a:t>
            </a:r>
            <a:r>
              <a:rPr lang="en-ID" sz="1100" dirty="0"/>
              <a:t> </a:t>
            </a:r>
            <a:r>
              <a:rPr lang="en-ID" sz="1100" dirty="0" err="1"/>
              <a:t>dasar</a:t>
            </a:r>
            <a:r>
              <a:rPr lang="en-ID" sz="1100" dirty="0"/>
              <a:t> </a:t>
            </a:r>
            <a:r>
              <a:rPr lang="en-ID" sz="1100" dirty="0" err="1"/>
              <a:t>keinginan</a:t>
            </a:r>
            <a:r>
              <a:rPr lang="en-ID" sz="1100" dirty="0"/>
              <a:t> </a:t>
            </a:r>
            <a:r>
              <a:rPr lang="en-ID" sz="1100" dirty="0" err="1"/>
              <a:t>mulia</a:t>
            </a:r>
            <a:r>
              <a:rPr lang="en-ID" sz="1100" dirty="0"/>
              <a:t> </a:t>
            </a:r>
            <a:r>
              <a:rPr lang="en-ID" sz="1100" dirty="0" err="1"/>
              <a:t>Pemerintah</a:t>
            </a:r>
            <a:r>
              <a:rPr lang="en-ID" sz="1100" dirty="0"/>
              <a:t> </a:t>
            </a:r>
            <a:r>
              <a:rPr lang="en-ID" sz="1100" dirty="0" err="1"/>
              <a:t>untuk</a:t>
            </a:r>
            <a:r>
              <a:rPr lang="en-ID" sz="1100" dirty="0"/>
              <a:t> </a:t>
            </a:r>
            <a:r>
              <a:rPr lang="en-ID" sz="1100" dirty="0" err="1"/>
              <a:t>membantu</a:t>
            </a:r>
            <a:r>
              <a:rPr lang="en-ID" sz="1100" dirty="0"/>
              <a:t> </a:t>
            </a:r>
            <a:r>
              <a:rPr lang="en-ID" sz="1100" dirty="0" err="1"/>
              <a:t>masyarakat</a:t>
            </a:r>
            <a:r>
              <a:rPr lang="en-ID" sz="1100" dirty="0"/>
              <a:t> </a:t>
            </a:r>
            <a:r>
              <a:rPr lang="en-ID" sz="1100" dirty="0" err="1"/>
              <a:t>luas</a:t>
            </a:r>
            <a:r>
              <a:rPr lang="en-ID" sz="1100" dirty="0"/>
              <a:t> yang </a:t>
            </a:r>
            <a:r>
              <a:rPr lang="en-ID" sz="1100" dirty="0" err="1"/>
              <a:t>membutuhkan</a:t>
            </a:r>
            <a:r>
              <a:rPr lang="en-ID" sz="1100" dirty="0"/>
              <a:t> </a:t>
            </a:r>
            <a:r>
              <a:rPr lang="en-ID" sz="1100" dirty="0" err="1"/>
              <a:t>solusi</a:t>
            </a:r>
            <a:r>
              <a:rPr lang="en-ID" sz="1100" dirty="0"/>
              <a:t> </a:t>
            </a:r>
            <a:r>
              <a:rPr lang="en-ID" sz="1100" dirty="0" err="1"/>
              <a:t>pendanaan</a:t>
            </a:r>
            <a:r>
              <a:rPr lang="en-ID" sz="1100" dirty="0"/>
              <a:t>, </a:t>
            </a:r>
            <a:r>
              <a:rPr lang="en-ID" sz="1100" dirty="0" err="1"/>
              <a:t>mencegah</a:t>
            </a:r>
            <a:r>
              <a:rPr lang="en-ID" sz="1100" dirty="0"/>
              <a:t> </a:t>
            </a:r>
            <a:r>
              <a:rPr lang="en-ID" sz="1100" dirty="0" err="1"/>
              <a:t>ijon</a:t>
            </a:r>
            <a:r>
              <a:rPr lang="en-ID" sz="1100" dirty="0"/>
              <a:t>, </a:t>
            </a:r>
            <a:r>
              <a:rPr lang="en-ID" sz="1100" dirty="0" err="1"/>
              <a:t>rentenir</a:t>
            </a:r>
            <a:r>
              <a:rPr lang="en-ID" sz="1100" dirty="0"/>
              <a:t> dan </a:t>
            </a:r>
            <a:r>
              <a:rPr lang="en-ID" sz="1100" dirty="0" err="1"/>
              <a:t>pinjaman</a:t>
            </a:r>
            <a:r>
              <a:rPr lang="en-ID" sz="1100" dirty="0"/>
              <a:t> </a:t>
            </a:r>
            <a:r>
              <a:rPr lang="en-ID" sz="1100" dirty="0" err="1"/>
              <a:t>tidak</a:t>
            </a:r>
            <a:r>
              <a:rPr lang="en-ID" sz="1100" dirty="0"/>
              <a:t> </a:t>
            </a:r>
            <a:r>
              <a:rPr lang="en-ID" sz="1100" dirty="0" err="1"/>
              <a:t>wajar</a:t>
            </a:r>
            <a:r>
              <a:rPr lang="en-ID" sz="1100" dirty="0"/>
              <a:t> </a:t>
            </a:r>
            <a:r>
              <a:rPr lang="en-ID" sz="1100" dirty="0" err="1"/>
              <a:t>lainnya</a:t>
            </a:r>
            <a:r>
              <a:rPr lang="en-ID" sz="1100" dirty="0"/>
              <a:t> </a:t>
            </a:r>
            <a:r>
              <a:rPr lang="en-ID" sz="1100" dirty="0" err="1"/>
              <a:t>guna</a:t>
            </a:r>
            <a:r>
              <a:rPr lang="en-ID" sz="1100" dirty="0"/>
              <a:t> </a:t>
            </a:r>
            <a:r>
              <a:rPr lang="en-ID" sz="1100" dirty="0" err="1"/>
              <a:t>meningkatkan</a:t>
            </a:r>
            <a:r>
              <a:rPr lang="en-ID" sz="1100" dirty="0"/>
              <a:t> </a:t>
            </a:r>
            <a:r>
              <a:rPr lang="en-ID" sz="1100" dirty="0" err="1"/>
              <a:t>kesejahteraan</a:t>
            </a:r>
            <a:r>
              <a:rPr lang="en-ID" sz="1100" dirty="0"/>
              <a:t> </a:t>
            </a:r>
            <a:r>
              <a:rPr lang="en-ID" sz="1100" dirty="0" err="1"/>
              <a:t>rakyat</a:t>
            </a:r>
            <a:r>
              <a:rPr lang="en-ID" sz="1100" dirty="0"/>
              <a:t> </a:t>
            </a:r>
            <a:r>
              <a:rPr lang="en-ID" sz="1100" dirty="0" err="1"/>
              <a:t>kecil</a:t>
            </a:r>
            <a:r>
              <a:rPr lang="en-ID" sz="1100" dirty="0"/>
              <a:t> </a:t>
            </a:r>
            <a:r>
              <a:rPr lang="en-ID" sz="1100" dirty="0" err="1"/>
              <a:t>serta</a:t>
            </a:r>
            <a:r>
              <a:rPr lang="en-ID" sz="1100" dirty="0"/>
              <a:t> </a:t>
            </a:r>
            <a:r>
              <a:rPr lang="en-ID" sz="1100" dirty="0" err="1"/>
              <a:t>mendukung</a:t>
            </a:r>
            <a:r>
              <a:rPr lang="en-ID" sz="1100" dirty="0"/>
              <a:t> program </a:t>
            </a:r>
            <a:r>
              <a:rPr lang="en-ID" sz="1100" dirty="0" err="1"/>
              <a:t>Pemerintah</a:t>
            </a:r>
            <a:r>
              <a:rPr lang="en-ID" sz="1100" dirty="0"/>
              <a:t> di </a:t>
            </a:r>
            <a:r>
              <a:rPr lang="en-ID" sz="1100" dirty="0" err="1"/>
              <a:t>bidang</a:t>
            </a:r>
            <a:r>
              <a:rPr lang="en-ID" sz="1100" dirty="0"/>
              <a:t> </a:t>
            </a:r>
            <a:r>
              <a:rPr lang="en-ID" sz="1100" dirty="0" err="1"/>
              <a:t>ekonomi</a:t>
            </a:r>
            <a:r>
              <a:rPr lang="en-ID" sz="1100" dirty="0"/>
              <a:t> dan </a:t>
            </a:r>
            <a:r>
              <a:rPr lang="en-ID" sz="1100" dirty="0" err="1"/>
              <a:t>pembangunan</a:t>
            </a:r>
            <a:r>
              <a:rPr lang="en-ID" sz="1100" dirty="0"/>
              <a:t> </a:t>
            </a:r>
            <a:r>
              <a:rPr lang="en-ID" sz="1100" dirty="0" err="1"/>
              <a:t>nasional</a:t>
            </a:r>
            <a:r>
              <a:rPr lang="en-ID" sz="1100" dirty="0"/>
              <a:t>. </a:t>
            </a:r>
            <a:r>
              <a:rPr lang="en-ID" sz="1100" dirty="0" err="1"/>
              <a:t>Dalam</a:t>
            </a:r>
            <a:r>
              <a:rPr lang="en-ID" sz="1100" dirty="0"/>
              <a:t> </a:t>
            </a:r>
            <a:r>
              <a:rPr lang="en-ID" sz="1100" dirty="0" err="1"/>
              <a:t>perjalanannya</a:t>
            </a:r>
            <a:r>
              <a:rPr lang="en-ID" sz="1100" dirty="0"/>
              <a:t>, </a:t>
            </a:r>
            <a:r>
              <a:rPr lang="en-ID" sz="1100" dirty="0" err="1"/>
              <a:t>Pegadaian</a:t>
            </a:r>
            <a:r>
              <a:rPr lang="en-ID" sz="1100" dirty="0"/>
              <a:t> </a:t>
            </a:r>
            <a:r>
              <a:rPr lang="en-ID" sz="1100" dirty="0" err="1"/>
              <a:t>saat</a:t>
            </a:r>
            <a:r>
              <a:rPr lang="en-ID" sz="1100" dirty="0"/>
              <a:t> </a:t>
            </a:r>
            <a:r>
              <a:rPr lang="en-ID" sz="1100" dirty="0" err="1"/>
              <a:t>ini</a:t>
            </a:r>
            <a:r>
              <a:rPr lang="en-ID" sz="1100" dirty="0"/>
              <a:t> </a:t>
            </a:r>
            <a:r>
              <a:rPr lang="en-ID" sz="1100" dirty="0" err="1"/>
              <a:t>tidak</a:t>
            </a:r>
            <a:r>
              <a:rPr lang="en-ID" sz="1100" dirty="0"/>
              <a:t> </a:t>
            </a:r>
            <a:r>
              <a:rPr lang="en-ID" sz="1100" dirty="0" err="1"/>
              <a:t>hanya</a:t>
            </a:r>
            <a:r>
              <a:rPr lang="en-ID" sz="1100" dirty="0"/>
              <a:t> </a:t>
            </a:r>
            <a:r>
              <a:rPr lang="en-ID" sz="1100" dirty="0" err="1"/>
              <a:t>sebagai</a:t>
            </a:r>
            <a:r>
              <a:rPr lang="en-ID" sz="1100" dirty="0"/>
              <a:t> </a:t>
            </a:r>
            <a:r>
              <a:rPr lang="en-ID" sz="1100" dirty="0" err="1"/>
              <a:t>sebuah</a:t>
            </a:r>
            <a:r>
              <a:rPr lang="en-ID" sz="1100" dirty="0"/>
              <a:t> </a:t>
            </a:r>
            <a:r>
              <a:rPr lang="en-ID" sz="1100" dirty="0" err="1"/>
              <a:t>lembaga</a:t>
            </a:r>
            <a:r>
              <a:rPr lang="en-ID" sz="1100" dirty="0"/>
              <a:t> </a:t>
            </a:r>
            <a:r>
              <a:rPr lang="en-ID" sz="1100" dirty="0" err="1"/>
              <a:t>pembiayaan</a:t>
            </a:r>
            <a:r>
              <a:rPr lang="en-ID" sz="1100" dirty="0"/>
              <a:t>, </a:t>
            </a:r>
            <a:r>
              <a:rPr lang="en-ID" sz="1100" dirty="0" err="1"/>
              <a:t>namun</a:t>
            </a:r>
            <a:r>
              <a:rPr lang="en-ID" sz="1100" dirty="0"/>
              <a:t> </a:t>
            </a:r>
            <a:r>
              <a:rPr lang="en-ID" sz="1100" dirty="0" err="1"/>
              <a:t>telah</a:t>
            </a:r>
            <a:r>
              <a:rPr lang="en-ID" sz="1100" dirty="0"/>
              <a:t> </a:t>
            </a:r>
            <a:r>
              <a:rPr lang="en-ID" sz="1100" dirty="0" err="1"/>
              <a:t>berkembang</a:t>
            </a:r>
            <a:r>
              <a:rPr lang="en-ID" sz="1100" dirty="0"/>
              <a:t> </a:t>
            </a:r>
            <a:r>
              <a:rPr lang="en-ID" sz="1100" dirty="0" err="1"/>
              <a:t>sebagai</a:t>
            </a:r>
            <a:r>
              <a:rPr lang="en-ID" sz="1100" dirty="0"/>
              <a:t> </a:t>
            </a:r>
            <a:r>
              <a:rPr lang="en-ID" sz="1100" dirty="0" err="1"/>
              <a:t>solusi</a:t>
            </a:r>
            <a:r>
              <a:rPr lang="en-ID" sz="1100" dirty="0"/>
              <a:t> </a:t>
            </a:r>
            <a:r>
              <a:rPr lang="en-ID" sz="1100" dirty="0" err="1"/>
              <a:t>bisnis</a:t>
            </a:r>
            <a:r>
              <a:rPr lang="en-ID" sz="1100" dirty="0"/>
              <a:t> </a:t>
            </a:r>
            <a:r>
              <a:rPr lang="en-ID" sz="1100" dirty="0" err="1"/>
              <a:t>terpadu</a:t>
            </a:r>
            <a:r>
              <a:rPr lang="en-ID" sz="1100" dirty="0"/>
              <a:t> </a:t>
            </a:r>
            <a:r>
              <a:rPr lang="en-ID" sz="1100" dirty="0" err="1"/>
              <a:t>bagi</a:t>
            </a:r>
            <a:r>
              <a:rPr lang="en-ID" sz="1100" dirty="0"/>
              <a:t> </a:t>
            </a:r>
            <a:r>
              <a:rPr lang="en-ID" sz="1100" dirty="0" err="1"/>
              <a:t>masyarakat</a:t>
            </a:r>
            <a:r>
              <a:rPr lang="en-ID" sz="1100" dirty="0"/>
              <a:t> </a:t>
            </a:r>
            <a:r>
              <a:rPr lang="en-ID" sz="1100" dirty="0" err="1"/>
              <a:t>melalui</a:t>
            </a:r>
            <a:r>
              <a:rPr lang="en-ID" sz="1100" dirty="0"/>
              <a:t> </a:t>
            </a:r>
            <a:r>
              <a:rPr lang="en-ID" sz="1100" dirty="0" err="1"/>
              <a:t>ragam</a:t>
            </a:r>
            <a:r>
              <a:rPr lang="en-ID" sz="1100" dirty="0"/>
              <a:t> </a:t>
            </a:r>
            <a:r>
              <a:rPr lang="en-ID" sz="1100" dirty="0" err="1"/>
              <a:t>produk</a:t>
            </a:r>
            <a:r>
              <a:rPr lang="en-ID" sz="1100" dirty="0"/>
              <a:t> dan </a:t>
            </a:r>
            <a:r>
              <a:rPr lang="en-ID" sz="1100" dirty="0" err="1"/>
              <a:t>layanan</a:t>
            </a:r>
            <a:r>
              <a:rPr lang="en-ID" sz="1100" dirty="0"/>
              <a:t> yang </a:t>
            </a:r>
            <a:r>
              <a:rPr lang="en-ID" sz="1100" dirty="0" err="1"/>
              <a:t>diberikan</a:t>
            </a:r>
            <a:r>
              <a:rPr lang="en-ID" sz="1100" dirty="0"/>
              <a:t>, </a:t>
            </a:r>
            <a:r>
              <a:rPr lang="en-ID" sz="1100" dirty="0" err="1"/>
              <a:t>yakni</a:t>
            </a:r>
            <a:r>
              <a:rPr lang="en-ID" sz="1100" dirty="0"/>
              <a:t> </a:t>
            </a:r>
            <a:r>
              <a:rPr lang="en-ID" sz="1100" dirty="0" err="1"/>
              <a:t>produk</a:t>
            </a:r>
            <a:r>
              <a:rPr lang="en-ID" sz="1100" dirty="0"/>
              <a:t> </a:t>
            </a:r>
            <a:r>
              <a:rPr lang="en-ID" sz="1100" dirty="0" err="1"/>
              <a:t>pembiayaan</a:t>
            </a:r>
            <a:r>
              <a:rPr lang="en-ID" sz="1100" dirty="0"/>
              <a:t> </a:t>
            </a:r>
            <a:r>
              <a:rPr lang="en-ID" sz="1100" dirty="0" err="1"/>
              <a:t>gadai</a:t>
            </a:r>
            <a:r>
              <a:rPr lang="en-ID" sz="1100" dirty="0"/>
              <a:t> dan </a:t>
            </a:r>
            <a:r>
              <a:rPr lang="en-ID" sz="1100" dirty="0" err="1"/>
              <a:t>fidusia</a:t>
            </a:r>
            <a:r>
              <a:rPr lang="en-ID" sz="1100" dirty="0"/>
              <a:t> </a:t>
            </a:r>
            <a:r>
              <a:rPr lang="en-ID" sz="1100" dirty="0" err="1"/>
              <a:t>bagi</a:t>
            </a:r>
            <a:r>
              <a:rPr lang="en-ID" sz="1100" dirty="0"/>
              <a:t> </a:t>
            </a:r>
            <a:r>
              <a:rPr lang="en-ID" sz="1100" dirty="0" err="1"/>
              <a:t>masyarakat</a:t>
            </a:r>
            <a:r>
              <a:rPr lang="en-ID" sz="1100" dirty="0"/>
              <a:t> yang </a:t>
            </a:r>
            <a:r>
              <a:rPr lang="en-ID" sz="1100" dirty="0" err="1"/>
              <a:t>membutuhkan</a:t>
            </a:r>
            <a:r>
              <a:rPr lang="en-ID" sz="1100" dirty="0"/>
              <a:t> </a:t>
            </a:r>
            <a:r>
              <a:rPr lang="en-ID" sz="1100" dirty="0" err="1"/>
              <a:t>likuiditas</a:t>
            </a:r>
            <a:r>
              <a:rPr lang="en-ID" sz="1100" dirty="0"/>
              <a:t> (</a:t>
            </a:r>
            <a:r>
              <a:rPr lang="en-ID" sz="1100" dirty="0" err="1"/>
              <a:t>pendanaan</a:t>
            </a:r>
            <a:r>
              <a:rPr lang="en-ID" sz="1100" dirty="0"/>
              <a:t>), </a:t>
            </a:r>
            <a:r>
              <a:rPr lang="en-ID" sz="1100" dirty="0" err="1"/>
              <a:t>produk</a:t>
            </a:r>
            <a:r>
              <a:rPr lang="en-ID" sz="1100" dirty="0"/>
              <a:t> </a:t>
            </a:r>
            <a:r>
              <a:rPr lang="en-ID" sz="1100" dirty="0" err="1"/>
              <a:t>investasi</a:t>
            </a:r>
            <a:r>
              <a:rPr lang="en-ID" sz="1100" dirty="0"/>
              <a:t> </a:t>
            </a:r>
            <a:r>
              <a:rPr lang="en-ID" sz="1100" dirty="0" err="1"/>
              <a:t>emas</a:t>
            </a:r>
            <a:r>
              <a:rPr lang="en-ID" sz="1100" dirty="0"/>
              <a:t> </a:t>
            </a:r>
            <a:r>
              <a:rPr lang="en-ID" sz="1100" dirty="0" err="1"/>
              <a:t>secara</a:t>
            </a:r>
            <a:r>
              <a:rPr lang="en-ID" sz="1100" dirty="0"/>
              <a:t> </a:t>
            </a:r>
            <a:r>
              <a:rPr lang="en-ID" sz="1100" dirty="0" err="1"/>
              <a:t>mudah</a:t>
            </a:r>
            <a:r>
              <a:rPr lang="en-ID" sz="1100" dirty="0"/>
              <a:t> dan </a:t>
            </a:r>
            <a:r>
              <a:rPr lang="en-ID" sz="1100" dirty="0" err="1"/>
              <a:t>aman</a:t>
            </a:r>
            <a:r>
              <a:rPr lang="en-ID" sz="1100" dirty="0"/>
              <a:t> </a:t>
            </a:r>
            <a:r>
              <a:rPr lang="en-ID" sz="1100" dirty="0" err="1"/>
              <a:t>bagi</a:t>
            </a:r>
            <a:r>
              <a:rPr lang="en-ID" sz="1100" dirty="0"/>
              <a:t> </a:t>
            </a:r>
            <a:r>
              <a:rPr lang="en-ID" sz="1100" dirty="0" err="1"/>
              <a:t>masyarakat</a:t>
            </a:r>
            <a:r>
              <a:rPr lang="en-ID" sz="1100" dirty="0"/>
              <a:t> yang </a:t>
            </a:r>
            <a:r>
              <a:rPr lang="en-ID" sz="1100" dirty="0" err="1"/>
              <a:t>kelebihan</a:t>
            </a:r>
            <a:r>
              <a:rPr lang="en-ID" sz="1100" dirty="0"/>
              <a:t> </a:t>
            </a:r>
            <a:r>
              <a:rPr lang="en-ID" sz="1100" dirty="0" err="1"/>
              <a:t>likuiditas</a:t>
            </a:r>
            <a:r>
              <a:rPr lang="en-ID" sz="1100" dirty="0"/>
              <a:t>, </a:t>
            </a:r>
            <a:r>
              <a:rPr lang="en-ID" sz="1100" dirty="0" err="1"/>
              <a:t>serta</a:t>
            </a:r>
            <a:r>
              <a:rPr lang="en-ID" sz="1100" dirty="0"/>
              <a:t> </a:t>
            </a:r>
            <a:r>
              <a:rPr lang="en-ID" sz="1100" dirty="0" err="1"/>
              <a:t>produk</a:t>
            </a:r>
            <a:r>
              <a:rPr lang="en-ID" sz="1100" dirty="0"/>
              <a:t> </a:t>
            </a:r>
            <a:r>
              <a:rPr lang="en-ID" sz="1100" dirty="0" err="1"/>
              <a:t>aneka</a:t>
            </a:r>
            <a:r>
              <a:rPr lang="en-ID" sz="1100" dirty="0"/>
              <a:t> </a:t>
            </a:r>
            <a:r>
              <a:rPr lang="en-ID" sz="1100" dirty="0" err="1"/>
              <a:t>jasa</a:t>
            </a:r>
            <a:r>
              <a:rPr lang="en-ID" sz="1100" dirty="0"/>
              <a:t> (remittance &amp; payment) </a:t>
            </a:r>
            <a:r>
              <a:rPr lang="en-ID" sz="1100" dirty="0" err="1"/>
              <a:t>bagi</a:t>
            </a:r>
            <a:r>
              <a:rPr lang="en-ID" sz="1100" dirty="0"/>
              <a:t> </a:t>
            </a:r>
            <a:r>
              <a:rPr lang="en-ID" sz="1100" dirty="0" err="1"/>
              <a:t>masyarakat</a:t>
            </a:r>
            <a:r>
              <a:rPr lang="en-ID" sz="1100" dirty="0"/>
              <a:t> yang </a:t>
            </a:r>
            <a:r>
              <a:rPr lang="en-ID" sz="1100" dirty="0" err="1"/>
              <a:t>membutuhkan</a:t>
            </a:r>
            <a:r>
              <a:rPr lang="en-ID" sz="1100" dirty="0"/>
              <a:t> </a:t>
            </a:r>
            <a:r>
              <a:rPr lang="en-ID" sz="1100" dirty="0" err="1"/>
              <a:t>layanan</a:t>
            </a:r>
            <a:r>
              <a:rPr lang="en-ID" sz="1100" dirty="0"/>
              <a:t> </a:t>
            </a:r>
            <a:r>
              <a:rPr lang="en-ID" sz="1100" dirty="0" err="1"/>
              <a:t>percepatan</a:t>
            </a:r>
            <a:r>
              <a:rPr lang="en-ID" sz="1100" dirty="0"/>
              <a:t> </a:t>
            </a:r>
            <a:r>
              <a:rPr lang="en-ID" sz="1100" dirty="0" err="1"/>
              <a:t>transaksi</a:t>
            </a:r>
            <a:r>
              <a:rPr lang="en-ID" sz="1100" dirty="0"/>
              <a:t> </a:t>
            </a:r>
            <a:r>
              <a:rPr lang="en-ID" sz="1100" dirty="0" err="1"/>
              <a:t>keuangan</a:t>
            </a:r>
            <a:r>
              <a:rPr lang="en-ID" sz="1100" dirty="0"/>
              <a:t>.</a:t>
            </a:r>
          </a:p>
          <a:p>
            <a:pPr algn="just">
              <a:lnSpc>
                <a:spcPct val="150000"/>
              </a:lnSpc>
            </a:pPr>
            <a:endParaRPr lang="en-ID" sz="1100" dirty="0"/>
          </a:p>
        </p:txBody>
      </p:sp>
      <p:pic>
        <p:nvPicPr>
          <p:cNvPr id="2050" name="Picture 2" descr="Pegadaian">
            <a:extLst>
              <a:ext uri="{FF2B5EF4-FFF2-40B4-BE49-F238E27FC236}">
                <a16:creationId xmlns:a16="http://schemas.microsoft.com/office/drawing/2014/main" id="{0E3B06D7-4E9A-74AC-04CC-1AEAEAF4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429000"/>
            <a:ext cx="6457127" cy="3443801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44969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997EAD-0630-2633-AD1F-CC3789DCC288}"/>
              </a:ext>
            </a:extLst>
          </p:cNvPr>
          <p:cNvSpPr/>
          <p:nvPr/>
        </p:nvSpPr>
        <p:spPr>
          <a:xfrm>
            <a:off x="7583055" y="3428999"/>
            <a:ext cx="2322946" cy="2685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69723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12BFC-F4AD-4C29-82AA-66D644609B9A}"/>
              </a:ext>
            </a:extLst>
          </p:cNvPr>
          <p:cNvSpPr txBox="1"/>
          <p:nvPr/>
        </p:nvSpPr>
        <p:spPr>
          <a:xfrm>
            <a:off x="5352577" y="6051973"/>
            <a:ext cx="39057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SEJARAH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SINGKAT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99E14-1625-4E49-8CE4-FBEEEA06736B}"/>
              </a:ext>
            </a:extLst>
          </p:cNvPr>
          <p:cNvSpPr txBox="1"/>
          <p:nvPr/>
        </p:nvSpPr>
        <p:spPr>
          <a:xfrm>
            <a:off x="371974" y="404327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ERA KOLONIAL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4F2A8-1952-43C2-B892-6D2DF5A5F630}"/>
              </a:ext>
            </a:extLst>
          </p:cNvPr>
          <p:cNvSpPr/>
          <p:nvPr/>
        </p:nvSpPr>
        <p:spPr>
          <a:xfrm>
            <a:off x="371974" y="684917"/>
            <a:ext cx="41538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	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dimulai</a:t>
            </a:r>
            <a:r>
              <a:rPr lang="en-US" sz="1100" dirty="0"/>
              <a:t> </a:t>
            </a:r>
            <a:r>
              <a:rPr lang="en-US" sz="1100" dirty="0" err="1"/>
              <a:t>sejak</a:t>
            </a:r>
            <a:r>
              <a:rPr lang="en-US" sz="1100" dirty="0"/>
              <a:t> zaman </a:t>
            </a:r>
            <a:r>
              <a:rPr lang="en-US" sz="1100" dirty="0" err="1"/>
              <a:t>Hindia</a:t>
            </a:r>
            <a:r>
              <a:rPr lang="en-US" sz="1100" dirty="0"/>
              <a:t> Belanda pada </a:t>
            </a:r>
            <a:r>
              <a:rPr lang="en-US" sz="1100" dirty="0" err="1"/>
              <a:t>tahun</a:t>
            </a:r>
            <a:r>
              <a:rPr lang="en-US" sz="1100" dirty="0"/>
              <a:t> 1746 </a:t>
            </a:r>
            <a:r>
              <a:rPr lang="en-US" sz="1100" dirty="0" err="1"/>
              <a:t>dimana</a:t>
            </a:r>
            <a:r>
              <a:rPr lang="en-US" sz="1100" dirty="0"/>
              <a:t>  </a:t>
            </a:r>
            <a:r>
              <a:rPr lang="en-US" sz="1100" dirty="0" err="1"/>
              <a:t>saat</a:t>
            </a:r>
            <a:r>
              <a:rPr lang="en-US" sz="1100" dirty="0"/>
              <a:t> VOC </a:t>
            </a:r>
            <a:r>
              <a:rPr lang="en-US" sz="1100" dirty="0" err="1"/>
              <a:t>mendirikan</a:t>
            </a:r>
            <a:r>
              <a:rPr lang="en-US" sz="1100" dirty="0"/>
              <a:t> Bank Van </a:t>
            </a:r>
            <a:r>
              <a:rPr lang="en-US" sz="1100" dirty="0" err="1"/>
              <a:t>Leening</a:t>
            </a:r>
            <a:r>
              <a:rPr lang="en-US" sz="1100" dirty="0"/>
              <a:t> </a:t>
            </a:r>
            <a:r>
              <a:rPr lang="en-US" sz="1100" dirty="0" err="1"/>
              <a:t>sebagai</a:t>
            </a:r>
            <a:r>
              <a:rPr lang="en-US" sz="1100" dirty="0"/>
              <a:t> Lembaga </a:t>
            </a:r>
            <a:r>
              <a:rPr lang="en-US" sz="1100" dirty="0" err="1"/>
              <a:t>keuangan</a:t>
            </a:r>
            <a:r>
              <a:rPr lang="en-US" sz="1100" dirty="0"/>
              <a:t> yang </a:t>
            </a:r>
            <a:r>
              <a:rPr lang="en-US" sz="1100" dirty="0" err="1"/>
              <a:t>memberikan</a:t>
            </a:r>
            <a:r>
              <a:rPr lang="en-US" sz="1100" dirty="0"/>
              <a:t> </a:t>
            </a:r>
            <a:r>
              <a:rPr lang="en-US" sz="1100" dirty="0" err="1"/>
              <a:t>kredit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sIstem</a:t>
            </a:r>
            <a:r>
              <a:rPr lang="en-US" sz="1100" dirty="0"/>
              <a:t> </a:t>
            </a:r>
            <a:r>
              <a:rPr lang="en-US" sz="1100" dirty="0" err="1"/>
              <a:t>gadai</a:t>
            </a:r>
            <a:r>
              <a:rPr lang="en-US" sz="1100" dirty="0"/>
              <a:t>. Lembaga </a:t>
            </a:r>
            <a:r>
              <a:rPr lang="en-US" sz="1100" dirty="0" err="1"/>
              <a:t>ini</a:t>
            </a:r>
            <a:r>
              <a:rPr lang="en-US" sz="1100" dirty="0"/>
              <a:t> </a:t>
            </a:r>
            <a:r>
              <a:rPr lang="en-US" sz="1100" dirty="0" err="1"/>
              <a:t>berdiri</a:t>
            </a:r>
            <a:r>
              <a:rPr lang="en-US" sz="1100" dirty="0"/>
              <a:t> di Batavia pada </a:t>
            </a:r>
            <a:r>
              <a:rPr lang="en-US" sz="1100" dirty="0" err="1"/>
              <a:t>tanggal</a:t>
            </a:r>
            <a:r>
              <a:rPr lang="en-US" sz="1100" dirty="0"/>
              <a:t> 20 </a:t>
            </a:r>
            <a:r>
              <a:rPr lang="en-US" sz="1100" dirty="0" err="1"/>
              <a:t>Agustus</a:t>
            </a:r>
            <a:r>
              <a:rPr lang="en-US" sz="1100" dirty="0"/>
              <a:t> 1746. </a:t>
            </a:r>
            <a:endParaRPr lang="en-ID" sz="11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3D49FD-F169-C875-87F5-EFD933AAC1D5}"/>
              </a:ext>
            </a:extLst>
          </p:cNvPr>
          <p:cNvSpPr/>
          <p:nvPr/>
        </p:nvSpPr>
        <p:spPr>
          <a:xfrm>
            <a:off x="371973" y="1552491"/>
            <a:ext cx="415384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	Pada 1811, </a:t>
            </a:r>
            <a:r>
              <a:rPr lang="en-US" sz="1100" dirty="0" err="1"/>
              <a:t>pemerintah</a:t>
            </a:r>
            <a:r>
              <a:rPr lang="en-US" sz="1100" dirty="0"/>
              <a:t> </a:t>
            </a:r>
            <a:r>
              <a:rPr lang="en-US" sz="1100" dirty="0" err="1"/>
              <a:t>Inggris</a:t>
            </a:r>
            <a:r>
              <a:rPr lang="en-US" sz="1100" dirty="0"/>
              <a:t> </a:t>
            </a:r>
            <a:r>
              <a:rPr lang="en-US" sz="1100" dirty="0" err="1"/>
              <a:t>mengambil</a:t>
            </a:r>
            <a:r>
              <a:rPr lang="en-US" sz="1100" dirty="0"/>
              <a:t> </a:t>
            </a:r>
            <a:r>
              <a:rPr lang="en-US" sz="1100" dirty="0" err="1"/>
              <a:t>alih</a:t>
            </a:r>
            <a:r>
              <a:rPr lang="en-US" sz="1100" dirty="0"/>
              <a:t> dan </a:t>
            </a:r>
            <a:r>
              <a:rPr lang="en-US" sz="1100" dirty="0" err="1"/>
              <a:t>membubarkan</a:t>
            </a:r>
            <a:r>
              <a:rPr lang="en-US" sz="1100" dirty="0"/>
              <a:t> Bank Van </a:t>
            </a:r>
            <a:r>
              <a:rPr lang="en-US" sz="1100" dirty="0" err="1"/>
              <a:t>Leening</a:t>
            </a:r>
            <a:r>
              <a:rPr lang="en-US" sz="1100" dirty="0"/>
              <a:t>, </a:t>
            </a:r>
            <a:r>
              <a:rPr lang="en-US" sz="1100" dirty="0" err="1"/>
              <a:t>sehingga</a:t>
            </a:r>
            <a:r>
              <a:rPr lang="en-US" sz="1100" dirty="0"/>
              <a:t> </a:t>
            </a:r>
            <a:r>
              <a:rPr lang="en-US" sz="1100" dirty="0" err="1"/>
              <a:t>masyarakat</a:t>
            </a:r>
            <a:r>
              <a:rPr lang="en-US" sz="1100" dirty="0"/>
              <a:t> </a:t>
            </a:r>
            <a:r>
              <a:rPr lang="en-US" sz="1100" dirty="0" err="1"/>
              <a:t>diberikan</a:t>
            </a:r>
            <a:r>
              <a:rPr lang="en-US" sz="1100" dirty="0"/>
              <a:t> </a:t>
            </a:r>
            <a:r>
              <a:rPr lang="en-US" sz="1100" dirty="0" err="1"/>
              <a:t>keleluasaan</a:t>
            </a:r>
            <a:r>
              <a:rPr lang="en-US" sz="1100" dirty="0"/>
              <a:t> </a:t>
            </a:r>
            <a:r>
              <a:rPr lang="en-US" sz="1100" dirty="0" err="1"/>
              <a:t>untuk</a:t>
            </a:r>
            <a:r>
              <a:rPr lang="en-US" sz="1100" dirty="0"/>
              <a:t> </a:t>
            </a:r>
            <a:r>
              <a:rPr lang="en-US" sz="1100" dirty="0" err="1"/>
              <a:t>mendirikan</a:t>
            </a:r>
            <a:r>
              <a:rPr lang="en-US" sz="1100" dirty="0"/>
              <a:t> </a:t>
            </a:r>
            <a:r>
              <a:rPr lang="en-US" sz="1100" dirty="0" err="1"/>
              <a:t>usaha</a:t>
            </a:r>
            <a:r>
              <a:rPr lang="en-US" sz="1100" dirty="0"/>
              <a:t> </a:t>
            </a:r>
            <a:r>
              <a:rPr lang="en-US" sz="1100" dirty="0" err="1"/>
              <a:t>gadai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lisensi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pemerintah</a:t>
            </a:r>
            <a:r>
              <a:rPr lang="en-US" sz="1100" dirty="0"/>
              <a:t> </a:t>
            </a:r>
            <a:r>
              <a:rPr lang="en-US" sz="1100" dirty="0" err="1"/>
              <a:t>setempat</a:t>
            </a:r>
            <a:r>
              <a:rPr lang="en-US" sz="1100" dirty="0"/>
              <a:t> yang </a:t>
            </a:r>
            <a:r>
              <a:rPr lang="en-US" sz="1100" dirty="0" err="1"/>
              <a:t>dinamakan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liecentie</a:t>
            </a:r>
            <a:r>
              <a:rPr lang="en-US" sz="1100" dirty="0"/>
              <a:t> </a:t>
            </a:r>
            <a:r>
              <a:rPr lang="en-US" sz="1100" dirty="0" err="1"/>
              <a:t>stelsel</a:t>
            </a:r>
            <a:r>
              <a:rPr lang="en-US" sz="1100" dirty="0"/>
              <a:t>. </a:t>
            </a:r>
            <a:r>
              <a:rPr lang="en-US" sz="1100" dirty="0" err="1"/>
              <a:t>Dikarenakan</a:t>
            </a:r>
            <a:r>
              <a:rPr lang="en-US" sz="1100" dirty="0"/>
              <a:t> </a:t>
            </a:r>
            <a:r>
              <a:rPr lang="en-US" sz="1100" dirty="0" err="1"/>
              <a:t>memberikan</a:t>
            </a:r>
            <a:r>
              <a:rPr lang="en-US" sz="1100" dirty="0"/>
              <a:t> </a:t>
            </a:r>
            <a:r>
              <a:rPr lang="en-US" sz="1100" dirty="0" err="1"/>
              <a:t>dampak</a:t>
            </a:r>
            <a:r>
              <a:rPr lang="en-US" sz="1100" dirty="0"/>
              <a:t> </a:t>
            </a:r>
            <a:r>
              <a:rPr lang="en-US" sz="1100" dirty="0" err="1"/>
              <a:t>buruk</a:t>
            </a:r>
            <a:r>
              <a:rPr lang="en-US" sz="1100" dirty="0"/>
              <a:t> </a:t>
            </a:r>
            <a:r>
              <a:rPr lang="en-US" sz="1100" dirty="0" err="1"/>
              <a:t>bagi</a:t>
            </a:r>
            <a:r>
              <a:rPr lang="en-US" sz="1100" dirty="0"/>
              <a:t> </a:t>
            </a:r>
            <a:r>
              <a:rPr lang="en-US" sz="1100" dirty="0" err="1"/>
              <a:t>masyarakata</a:t>
            </a:r>
            <a:r>
              <a:rPr lang="en-US" sz="1100" dirty="0"/>
              <a:t> </a:t>
            </a:r>
            <a:r>
              <a:rPr lang="en-US" sz="1100" dirty="0" err="1"/>
              <a:t>serta</a:t>
            </a:r>
            <a:r>
              <a:rPr lang="en-US" sz="1100" dirty="0"/>
              <a:t> </a:t>
            </a:r>
            <a:r>
              <a:rPr lang="en-US" sz="1100" dirty="0" err="1"/>
              <a:t>pemerintah</a:t>
            </a:r>
            <a:r>
              <a:rPr lang="en-US" sz="1100" dirty="0"/>
              <a:t>, </a:t>
            </a:r>
            <a:r>
              <a:rPr lang="en-US" sz="1100" dirty="0" err="1"/>
              <a:t>maka</a:t>
            </a:r>
            <a:r>
              <a:rPr lang="en-US" sz="1100" dirty="0"/>
              <a:t> </a:t>
            </a:r>
            <a:r>
              <a:rPr lang="en-US" sz="1100" dirty="0" err="1"/>
              <a:t>metode</a:t>
            </a:r>
            <a:r>
              <a:rPr lang="en-US" sz="1100" dirty="0"/>
              <a:t> </a:t>
            </a:r>
            <a:r>
              <a:rPr lang="en-US" sz="1100" dirty="0" err="1"/>
              <a:t>diubah</a:t>
            </a:r>
            <a:r>
              <a:rPr lang="en-US" sz="1100" dirty="0"/>
              <a:t> </a:t>
            </a:r>
            <a:r>
              <a:rPr lang="en-US" sz="1100" dirty="0" err="1"/>
              <a:t>menjadi</a:t>
            </a:r>
            <a:r>
              <a:rPr lang="en-US" sz="1100" dirty="0"/>
              <a:t> </a:t>
            </a:r>
            <a:r>
              <a:rPr lang="en-US" sz="1100" dirty="0" err="1"/>
              <a:t>pacth</a:t>
            </a:r>
            <a:r>
              <a:rPr lang="en-US" sz="1100" dirty="0"/>
              <a:t> diesel, </a:t>
            </a:r>
            <a:r>
              <a:rPr lang="en-US" sz="1100" dirty="0" err="1"/>
              <a:t>yaitu</a:t>
            </a:r>
            <a:r>
              <a:rPr lang="en-US" sz="1100" dirty="0"/>
              <a:t> 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pendirian</a:t>
            </a:r>
            <a:r>
              <a:rPr lang="en-US" sz="1100" dirty="0"/>
              <a:t> 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dibarikan</a:t>
            </a:r>
            <a:r>
              <a:rPr lang="en-US" sz="1100" dirty="0"/>
              <a:t> </a:t>
            </a:r>
            <a:r>
              <a:rPr lang="en-US" sz="1100" dirty="0" err="1"/>
              <a:t>kepada</a:t>
            </a:r>
            <a:r>
              <a:rPr lang="en-US" sz="1100" dirty="0"/>
              <a:t> </a:t>
            </a:r>
            <a:r>
              <a:rPr lang="en-US" sz="1100" dirty="0" err="1"/>
              <a:t>umum</a:t>
            </a:r>
            <a:r>
              <a:rPr lang="en-US" sz="1100" dirty="0"/>
              <a:t> yang </a:t>
            </a:r>
            <a:r>
              <a:rPr lang="en-US" sz="1100" dirty="0" err="1"/>
              <a:t>mampu</a:t>
            </a:r>
            <a:r>
              <a:rPr lang="en-US" sz="1100" dirty="0"/>
              <a:t> </a:t>
            </a:r>
            <a:r>
              <a:rPr lang="en-US" sz="1100" dirty="0" err="1"/>
              <a:t>membayar</a:t>
            </a:r>
            <a:r>
              <a:rPr lang="en-US" sz="1100" dirty="0"/>
              <a:t> </a:t>
            </a:r>
            <a:r>
              <a:rPr lang="en-US" sz="1100" dirty="0" err="1"/>
              <a:t>paajk</a:t>
            </a:r>
            <a:r>
              <a:rPr lang="en-US" sz="1100" dirty="0"/>
              <a:t> </a:t>
            </a:r>
            <a:r>
              <a:rPr lang="en-US" sz="1100" dirty="0" err="1"/>
              <a:t>tinggi</a:t>
            </a:r>
            <a:r>
              <a:rPr lang="en-US" sz="1100" dirty="0"/>
              <a:t> </a:t>
            </a:r>
            <a:r>
              <a:rPr lang="en-US" sz="1100" dirty="0" err="1"/>
              <a:t>kepada</a:t>
            </a:r>
            <a:r>
              <a:rPr lang="en-US" sz="1100" dirty="0"/>
              <a:t> </a:t>
            </a:r>
            <a:r>
              <a:rPr lang="en-US" sz="1100" dirty="0" err="1"/>
              <a:t>pemerintah</a:t>
            </a:r>
            <a:r>
              <a:rPr lang="en-US" sz="1100" dirty="0"/>
              <a:t>.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F13995-F2B5-03B4-9B80-DB98BD70C891}"/>
              </a:ext>
            </a:extLst>
          </p:cNvPr>
          <p:cNvSpPr/>
          <p:nvPr/>
        </p:nvSpPr>
        <p:spPr>
          <a:xfrm>
            <a:off x="5352577" y="3629188"/>
            <a:ext cx="415384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D" sz="1100" dirty="0"/>
              <a:t>	</a:t>
            </a:r>
            <a:r>
              <a:rPr lang="en-ID" sz="1100" dirty="0" err="1"/>
              <a:t>Saat</a:t>
            </a:r>
            <a:r>
              <a:rPr lang="en-ID" sz="1100" dirty="0"/>
              <a:t> </a:t>
            </a:r>
            <a:r>
              <a:rPr lang="en-ID" sz="1100" dirty="0" err="1"/>
              <a:t>kepemerintahan</a:t>
            </a:r>
            <a:r>
              <a:rPr lang="en-ID" sz="1100" dirty="0"/>
              <a:t> </a:t>
            </a:r>
            <a:r>
              <a:rPr lang="en-ID" sz="1100" dirty="0" err="1"/>
              <a:t>diambil</a:t>
            </a:r>
            <a:r>
              <a:rPr lang="en-ID" sz="1100" dirty="0"/>
              <a:t> </a:t>
            </a:r>
            <a:r>
              <a:rPr lang="en-ID" sz="1100" dirty="0" err="1"/>
              <a:t>alih</a:t>
            </a:r>
            <a:r>
              <a:rPr lang="en-ID" sz="1100" dirty="0"/>
              <a:t> Kembali oleh </a:t>
            </a:r>
            <a:r>
              <a:rPr lang="en-ID" sz="1100" dirty="0" err="1"/>
              <a:t>belanda</a:t>
            </a:r>
            <a:r>
              <a:rPr lang="en-ID" sz="1100" dirty="0"/>
              <a:t>, </a:t>
            </a:r>
            <a:r>
              <a:rPr lang="en-ID" sz="1100" dirty="0" err="1"/>
              <a:t>mereka</a:t>
            </a:r>
            <a:r>
              <a:rPr lang="en-ID" sz="1100" dirty="0"/>
              <a:t> </a:t>
            </a:r>
            <a:r>
              <a:rPr lang="en-ID" sz="1100" dirty="0" err="1"/>
              <a:t>tetap</a:t>
            </a:r>
            <a:r>
              <a:rPr lang="en-ID" sz="1100" dirty="0"/>
              <a:t> </a:t>
            </a:r>
            <a:r>
              <a:rPr lang="en-ID" sz="1100" dirty="0" err="1"/>
              <a:t>menjalankan</a:t>
            </a:r>
            <a:r>
              <a:rPr lang="en-ID" sz="1100" dirty="0"/>
              <a:t> </a:t>
            </a:r>
            <a:r>
              <a:rPr lang="en-ID" sz="1100" dirty="0" err="1"/>
              <a:t>metode</a:t>
            </a:r>
            <a:r>
              <a:rPr lang="en-ID" sz="1100" dirty="0"/>
              <a:t> </a:t>
            </a:r>
            <a:r>
              <a:rPr lang="en-ID" sz="1100" dirty="0" err="1"/>
              <a:t>pacth</a:t>
            </a:r>
            <a:r>
              <a:rPr lang="en-ID" sz="1100" dirty="0"/>
              <a:t> </a:t>
            </a:r>
            <a:r>
              <a:rPr lang="en-ID" sz="1100" dirty="0" err="1"/>
              <a:t>stelsel</a:t>
            </a:r>
            <a:r>
              <a:rPr lang="en-ID" sz="1100" dirty="0"/>
              <a:t>, </a:t>
            </a:r>
            <a:r>
              <a:rPr lang="en-ID" sz="1100" dirty="0" err="1"/>
              <a:t>namun</a:t>
            </a:r>
            <a:r>
              <a:rPr lang="en-ID" sz="1100" dirty="0"/>
              <a:t> </a:t>
            </a:r>
            <a:r>
              <a:rPr lang="en-ID" sz="1100" dirty="0" err="1"/>
              <a:t>tetap</a:t>
            </a:r>
            <a:r>
              <a:rPr lang="en-ID" sz="1100" dirty="0"/>
              <a:t> </a:t>
            </a:r>
            <a:r>
              <a:rPr lang="en-ID" sz="1100" dirty="0" err="1"/>
              <a:t>memberikan</a:t>
            </a:r>
            <a:r>
              <a:rPr lang="en-ID" sz="1100" dirty="0"/>
              <a:t> </a:t>
            </a:r>
            <a:r>
              <a:rPr lang="en-ID" sz="1100" dirty="0" err="1"/>
              <a:t>dampak</a:t>
            </a:r>
            <a:r>
              <a:rPr lang="en-ID" sz="1100" dirty="0"/>
              <a:t> yang </a:t>
            </a:r>
            <a:r>
              <a:rPr lang="en-ID" sz="1100" dirty="0" err="1"/>
              <a:t>sama</a:t>
            </a:r>
            <a:r>
              <a:rPr lang="en-ID" sz="1100" dirty="0"/>
              <a:t>, </a:t>
            </a:r>
            <a:r>
              <a:rPr lang="en-ID" sz="1100" dirty="0" err="1"/>
              <a:t>diaman</a:t>
            </a:r>
            <a:r>
              <a:rPr lang="en-ID" sz="1100" dirty="0"/>
              <a:t> </a:t>
            </a:r>
            <a:r>
              <a:rPr lang="en-ID" sz="1100" dirty="0" err="1"/>
              <a:t>pemegang</a:t>
            </a:r>
            <a:r>
              <a:rPr lang="en-ID" sz="1100" dirty="0"/>
              <a:t> </a:t>
            </a:r>
            <a:r>
              <a:rPr lang="en-ID" sz="1100" dirty="0" err="1"/>
              <a:t>hak</a:t>
            </a:r>
            <a:r>
              <a:rPr lang="en-ID" sz="1100" dirty="0"/>
              <a:t> </a:t>
            </a:r>
            <a:r>
              <a:rPr lang="en-ID" sz="1100" dirty="0" err="1"/>
              <a:t>banyak</a:t>
            </a:r>
            <a:r>
              <a:rPr lang="en-ID" sz="1100" dirty="0"/>
              <a:t> </a:t>
            </a:r>
            <a:r>
              <a:rPr lang="en-ID" sz="1100" dirty="0" err="1"/>
              <a:t>melakukan</a:t>
            </a:r>
            <a:r>
              <a:rPr lang="en-ID" sz="1100" dirty="0"/>
              <a:t> </a:t>
            </a:r>
            <a:r>
              <a:rPr lang="en-ID" sz="1100" dirty="0" err="1"/>
              <a:t>penyelewengan</a:t>
            </a:r>
            <a:r>
              <a:rPr lang="en-ID" sz="1100" dirty="0"/>
              <a:t>. </a:t>
            </a:r>
            <a:r>
              <a:rPr lang="en-ID" sz="1100" dirty="0" err="1"/>
              <a:t>Sehingga</a:t>
            </a:r>
            <a:r>
              <a:rPr lang="en-ID" sz="1100" dirty="0"/>
              <a:t> </a:t>
            </a:r>
            <a:r>
              <a:rPr lang="en-ID" sz="1100" dirty="0" err="1"/>
              <a:t>selanjutnya</a:t>
            </a:r>
            <a:r>
              <a:rPr lang="en-ID" sz="1100" dirty="0"/>
              <a:t> </a:t>
            </a:r>
            <a:r>
              <a:rPr lang="en-ID" sz="1100" dirty="0" err="1"/>
              <a:t>ditetapkan</a:t>
            </a:r>
            <a:r>
              <a:rPr lang="en-ID" sz="1100" dirty="0"/>
              <a:t> </a:t>
            </a:r>
            <a:r>
              <a:rPr lang="en-ID" sz="1100" dirty="0" err="1"/>
              <a:t>metode</a:t>
            </a:r>
            <a:r>
              <a:rPr lang="en-ID" sz="1100" dirty="0"/>
              <a:t> </a:t>
            </a:r>
            <a:r>
              <a:rPr lang="en-ID" sz="1100" dirty="0" err="1"/>
              <a:t>baru</a:t>
            </a:r>
            <a:r>
              <a:rPr lang="en-ID" sz="1100" dirty="0"/>
              <a:t> </a:t>
            </a:r>
            <a:r>
              <a:rPr lang="en-ID" sz="1100" dirty="0" err="1"/>
              <a:t>yaitu</a:t>
            </a:r>
            <a:r>
              <a:rPr lang="en-ID" sz="1100" dirty="0"/>
              <a:t> </a:t>
            </a:r>
            <a:r>
              <a:rPr lang="en-ID" sz="1100" dirty="0" err="1"/>
              <a:t>cultur</a:t>
            </a:r>
            <a:r>
              <a:rPr lang="en-ID" sz="1100" dirty="0"/>
              <a:t> </a:t>
            </a:r>
            <a:r>
              <a:rPr lang="en-ID" sz="1100" dirty="0" err="1"/>
              <a:t>stelsel</a:t>
            </a:r>
            <a:r>
              <a:rPr lang="en-ID" sz="1100" dirty="0"/>
              <a:t>, </a:t>
            </a:r>
            <a:r>
              <a:rPr lang="en-ID" sz="1100" dirty="0" err="1"/>
              <a:t>dimana</a:t>
            </a:r>
            <a:r>
              <a:rPr lang="en-ID" sz="1100" dirty="0"/>
              <a:t> </a:t>
            </a:r>
            <a:r>
              <a:rPr lang="en-ID" sz="1100" dirty="0" err="1"/>
              <a:t>kegiatan</a:t>
            </a:r>
            <a:r>
              <a:rPr lang="en-ID" sz="1100" dirty="0"/>
              <a:t> </a:t>
            </a:r>
            <a:r>
              <a:rPr lang="en-ID" sz="1100" dirty="0" err="1"/>
              <a:t>pegadaian</a:t>
            </a:r>
            <a:r>
              <a:rPr lang="en-ID" sz="1100" dirty="0"/>
              <a:t> </a:t>
            </a:r>
            <a:r>
              <a:rPr lang="en-ID" sz="1100" dirty="0" err="1"/>
              <a:t>ditangani</a:t>
            </a:r>
            <a:r>
              <a:rPr lang="en-ID" sz="1100" dirty="0"/>
              <a:t> </a:t>
            </a:r>
            <a:r>
              <a:rPr lang="en-ID" sz="1100" dirty="0" err="1"/>
              <a:t>sendiri</a:t>
            </a:r>
            <a:r>
              <a:rPr lang="en-ID" sz="1100" dirty="0"/>
              <a:t> oleh </a:t>
            </a:r>
            <a:r>
              <a:rPr lang="en-ID" sz="1100" dirty="0" err="1"/>
              <a:t>pemerintah</a:t>
            </a:r>
            <a:r>
              <a:rPr lang="en-ID" sz="1100" dirty="0"/>
              <a:t> </a:t>
            </a:r>
            <a:r>
              <a:rPr lang="en-ID" sz="1100" dirty="0" err="1"/>
              <a:t>sehingga</a:t>
            </a:r>
            <a:r>
              <a:rPr lang="en-ID" sz="1100" dirty="0"/>
              <a:t> </a:t>
            </a:r>
            <a:r>
              <a:rPr lang="en-ID" sz="1100" dirty="0" err="1"/>
              <a:t>dapat</a:t>
            </a:r>
            <a:r>
              <a:rPr lang="en-ID" sz="1100" dirty="0"/>
              <a:t> </a:t>
            </a:r>
            <a:r>
              <a:rPr lang="en-ID" sz="1100" dirty="0" err="1"/>
              <a:t>memberuka</a:t>
            </a:r>
            <a:r>
              <a:rPr lang="en-ID" sz="1100" dirty="0"/>
              <a:t> </a:t>
            </a:r>
            <a:r>
              <a:rPr lang="en-ID" sz="1100" dirty="0" err="1"/>
              <a:t>perlindungan</a:t>
            </a:r>
            <a:r>
              <a:rPr lang="en-ID" sz="1100" dirty="0"/>
              <a:t> dan </a:t>
            </a:r>
            <a:r>
              <a:rPr lang="en-ID" sz="1100" dirty="0" err="1"/>
              <a:t>manfaat</a:t>
            </a:r>
            <a:r>
              <a:rPr lang="en-ID" sz="1100" dirty="0"/>
              <a:t> yang </a:t>
            </a:r>
            <a:r>
              <a:rPr lang="en-ID" sz="1100" dirty="0" err="1"/>
              <a:t>lebih</a:t>
            </a:r>
            <a:r>
              <a:rPr lang="en-ID" sz="1100" dirty="0"/>
              <a:t> </a:t>
            </a:r>
            <a:r>
              <a:rPr lang="en-ID" sz="1100" dirty="0" err="1"/>
              <a:t>kepada</a:t>
            </a:r>
            <a:r>
              <a:rPr lang="en-ID" sz="1100" dirty="0"/>
              <a:t> </a:t>
            </a:r>
            <a:r>
              <a:rPr lang="en-ID" sz="1100" dirty="0" err="1"/>
              <a:t>masyarakat</a:t>
            </a:r>
            <a:r>
              <a:rPr lang="en-ID" sz="1100" dirty="0"/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394718-0A78-E0D2-49E9-9793AB2C6ED3}"/>
              </a:ext>
            </a:extLst>
          </p:cNvPr>
          <p:cNvSpPr txBox="1"/>
          <p:nvPr/>
        </p:nvSpPr>
        <p:spPr>
          <a:xfrm>
            <a:off x="5352577" y="5106649"/>
            <a:ext cx="415384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	</a:t>
            </a:r>
            <a:r>
              <a:rPr lang="en-US" sz="1100" dirty="0" err="1"/>
              <a:t>Pegadaian</a:t>
            </a:r>
            <a:r>
              <a:rPr lang="en-US" sz="1100" dirty="0"/>
              <a:t> negara </a:t>
            </a:r>
            <a:r>
              <a:rPr lang="en-US" sz="1100" dirty="0" err="1"/>
              <a:t>didirikan</a:t>
            </a:r>
            <a:r>
              <a:rPr lang="en-US" sz="1100" dirty="0"/>
              <a:t> pada </a:t>
            </a:r>
            <a:r>
              <a:rPr lang="en-US" sz="1100" dirty="0" err="1"/>
              <a:t>saat</a:t>
            </a:r>
            <a:r>
              <a:rPr lang="en-US" sz="1100" dirty="0"/>
              <a:t> </a:t>
            </a:r>
            <a:r>
              <a:rPr lang="en-US" sz="1100" dirty="0" err="1"/>
              <a:t>peristiwa</a:t>
            </a:r>
            <a:r>
              <a:rPr lang="en-US" sz="1100" dirty="0"/>
              <a:t> </a:t>
            </a:r>
            <a:r>
              <a:rPr lang="en-US" sz="1100" dirty="0" err="1"/>
              <a:t>Pegadaian</a:t>
            </a:r>
            <a:r>
              <a:rPr lang="en-US" sz="1100" dirty="0"/>
              <a:t> negara </a:t>
            </a:r>
            <a:r>
              <a:rPr lang="en-US" sz="1100" dirty="0" err="1"/>
              <a:t>pertama</a:t>
            </a:r>
            <a:r>
              <a:rPr lang="en-US" sz="1100" dirty="0"/>
              <a:t> di </a:t>
            </a:r>
            <a:r>
              <a:rPr lang="en-US" sz="1100" dirty="0" err="1"/>
              <a:t>Sukabumi</a:t>
            </a:r>
            <a:r>
              <a:rPr lang="en-US" sz="1100" dirty="0"/>
              <a:t>, </a:t>
            </a:r>
            <a:r>
              <a:rPr lang="en-US" sz="1100" dirty="0" err="1"/>
              <a:t>Jawa</a:t>
            </a:r>
            <a:r>
              <a:rPr lang="en-US" sz="1100" dirty="0"/>
              <a:t> Barat pada </a:t>
            </a:r>
            <a:r>
              <a:rPr lang="en-US" sz="1100" dirty="0" err="1"/>
              <a:t>tanggal</a:t>
            </a:r>
            <a:r>
              <a:rPr lang="en-US" sz="1100" dirty="0"/>
              <a:t> 1 April 1901. </a:t>
            </a:r>
            <a:r>
              <a:rPr lang="en-US" sz="1100" dirty="0" err="1"/>
              <a:t>sehingga</a:t>
            </a:r>
            <a:r>
              <a:rPr lang="en-US" sz="1100" dirty="0"/>
              <a:t> pada </a:t>
            </a:r>
            <a:r>
              <a:rPr lang="en-US" sz="1100" dirty="0" err="1"/>
              <a:t>tanggal</a:t>
            </a:r>
            <a:r>
              <a:rPr lang="en-US" sz="1100" dirty="0"/>
              <a:t> </a:t>
            </a:r>
            <a:r>
              <a:rPr lang="en-US" sz="1100" dirty="0" err="1"/>
              <a:t>tersebut</a:t>
            </a:r>
            <a:r>
              <a:rPr lang="en-US" sz="1100" dirty="0"/>
              <a:t> </a:t>
            </a:r>
            <a:r>
              <a:rPr lang="en-US" sz="1100" dirty="0" err="1"/>
              <a:t>dieperingati</a:t>
            </a:r>
            <a:r>
              <a:rPr lang="en-US" sz="1100" dirty="0"/>
              <a:t> </a:t>
            </a:r>
            <a:r>
              <a:rPr lang="en-US" sz="1100" dirty="0" err="1"/>
              <a:t>sebagai</a:t>
            </a:r>
            <a:r>
              <a:rPr lang="en-US" sz="1100" dirty="0"/>
              <a:t> Hari </a:t>
            </a:r>
            <a:r>
              <a:rPr lang="en-US" sz="1100" dirty="0" err="1"/>
              <a:t>Ulang</a:t>
            </a:r>
            <a:r>
              <a:rPr lang="en-US" sz="1100" dirty="0"/>
              <a:t> </a:t>
            </a:r>
            <a:r>
              <a:rPr lang="en-US" sz="1100" dirty="0" err="1"/>
              <a:t>Tahun</a:t>
            </a:r>
            <a:r>
              <a:rPr lang="en-US" sz="1100" dirty="0"/>
              <a:t> </a:t>
            </a:r>
            <a:r>
              <a:rPr lang="en-US" sz="1100" dirty="0" err="1"/>
              <a:t>Pegadaian</a:t>
            </a:r>
            <a:r>
              <a:rPr lang="en-US" sz="1100" dirty="0"/>
              <a:t>.</a:t>
            </a:r>
            <a:endParaRPr lang="en-ID" sz="1100" dirty="0"/>
          </a:p>
        </p:txBody>
      </p:sp>
      <p:pic>
        <p:nvPicPr>
          <p:cNvPr id="4098" name="Picture 2" descr="Berita Harian Bank-Courant-en-Bank-Van-Leening Terbaru Hari Ini - Kompas.com">
            <a:extLst>
              <a:ext uri="{FF2B5EF4-FFF2-40B4-BE49-F238E27FC236}">
                <a16:creationId xmlns:a16="http://schemas.microsoft.com/office/drawing/2014/main" id="{C0B45554-67D0-28EF-3EDA-8919A970B476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" r="1950"/>
          <a:stretch>
            <a:fillRect/>
          </a:stretch>
        </p:blipFill>
        <p:spPr bwMode="auto">
          <a:xfrm>
            <a:off x="4953000" y="0"/>
            <a:ext cx="4953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erkunjung ke Gedung Pegadaian Pertama di Indonesia, Berdiri Tahun 1901  Halaman all - Kompas.com">
            <a:extLst>
              <a:ext uri="{FF2B5EF4-FFF2-40B4-BE49-F238E27FC236}">
                <a16:creationId xmlns:a16="http://schemas.microsoft.com/office/drawing/2014/main" id="{7676F144-EF5F-A782-C2A5-D04544329AD6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1852"/>
          <a:stretch>
            <a:fillRect/>
          </a:stretch>
        </p:blipFill>
        <p:spPr bwMode="auto">
          <a:xfrm>
            <a:off x="0" y="3429000"/>
            <a:ext cx="4953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827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997EAD-0630-2633-AD1F-CC3789DCC288}"/>
              </a:ext>
            </a:extLst>
          </p:cNvPr>
          <p:cNvSpPr/>
          <p:nvPr/>
        </p:nvSpPr>
        <p:spPr>
          <a:xfrm>
            <a:off x="7583055" y="3428999"/>
            <a:ext cx="2322946" cy="26854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5573A1-7C8A-4C06-93CC-D80EBD38E72B}"/>
              </a:ext>
            </a:extLst>
          </p:cNvPr>
          <p:cNvSpPr/>
          <p:nvPr/>
        </p:nvSpPr>
        <p:spPr>
          <a:xfrm>
            <a:off x="0" y="6569723"/>
            <a:ext cx="9906000" cy="2926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46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12BFC-F4AD-4C29-82AA-66D644609B9A}"/>
              </a:ext>
            </a:extLst>
          </p:cNvPr>
          <p:cNvSpPr txBox="1"/>
          <p:nvPr/>
        </p:nvSpPr>
        <p:spPr>
          <a:xfrm>
            <a:off x="5324868" y="2878495"/>
            <a:ext cx="39057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SEJARAH</a:t>
            </a:r>
            <a:r>
              <a:rPr lang="id-ID" sz="2600" spc="244" dirty="0">
                <a:solidFill>
                  <a:schemeClr val="tx1">
                    <a:lumMod val="85000"/>
                    <a:lumOff val="15000"/>
                  </a:schemeClr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 </a:t>
            </a:r>
            <a:r>
              <a:rPr lang="en-US" sz="2600" spc="244" dirty="0">
                <a:solidFill>
                  <a:schemeClr val="accent4"/>
                </a:solidFill>
                <a:latin typeface="Montserrat SemiBold" panose="00000700000000000000" pitchFamily="50" charset="0"/>
                <a:ea typeface="Roboto" panose="02000000000000000000" pitchFamily="2" charset="0"/>
                <a:cs typeface="Lato" charset="0"/>
              </a:rPr>
              <a:t>SINGKAT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C99E14-1625-4E49-8CE4-FBEEEA06736B}"/>
              </a:ext>
            </a:extLst>
          </p:cNvPr>
          <p:cNvSpPr txBox="1"/>
          <p:nvPr/>
        </p:nvSpPr>
        <p:spPr>
          <a:xfrm>
            <a:off x="399578" y="3721704"/>
            <a:ext cx="212117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accent4"/>
                </a:solidFill>
                <a:latin typeface="Montserrat SemiBold" panose="00000700000000000000" pitchFamily="50" charset="0"/>
              </a:rPr>
              <a:t>ERA KEMERDEKAAN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4F2A8-1952-43C2-B892-6D2DF5A5F630}"/>
              </a:ext>
            </a:extLst>
          </p:cNvPr>
          <p:cNvSpPr/>
          <p:nvPr/>
        </p:nvSpPr>
        <p:spPr>
          <a:xfrm>
            <a:off x="399578" y="4186873"/>
            <a:ext cx="4153844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	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berbentuk</a:t>
            </a:r>
            <a:r>
              <a:rPr lang="en-US" sz="1100" dirty="0"/>
              <a:t> Lembaga </a:t>
            </a:r>
            <a:r>
              <a:rPr lang="en-US" sz="1100" dirty="0" err="1"/>
              <a:t>resmi</a:t>
            </a:r>
            <a:r>
              <a:rPr lang="en-US" sz="1100" dirty="0"/>
              <a:t> </a:t>
            </a:r>
            <a:r>
              <a:rPr lang="en-US" sz="1100" dirty="0" err="1"/>
              <a:t>Jawatan</a:t>
            </a:r>
            <a:r>
              <a:rPr lang="en-US" sz="1100" dirty="0"/>
              <a:t> 1905 pada </a:t>
            </a:r>
            <a:r>
              <a:rPr lang="en-US" sz="1100" dirty="0" err="1"/>
              <a:t>tahun</a:t>
            </a:r>
            <a:r>
              <a:rPr lang="en-US" sz="1100" dirty="0"/>
              <a:t> 1905. pada masa </a:t>
            </a:r>
            <a:r>
              <a:rPr lang="en-US" sz="1100" dirty="0" err="1"/>
              <a:t>kependudukan</a:t>
            </a:r>
            <a:r>
              <a:rPr lang="en-US" sz="1100" dirty="0"/>
              <a:t> </a:t>
            </a:r>
            <a:r>
              <a:rPr lang="en-US" sz="1100" dirty="0" err="1"/>
              <a:t>jepang</a:t>
            </a:r>
            <a:r>
              <a:rPr lang="en-US" sz="1100" dirty="0"/>
              <a:t>, </a:t>
            </a:r>
            <a:r>
              <a:rPr lang="en-US" sz="1100" dirty="0" err="1"/>
              <a:t>kantor</a:t>
            </a:r>
            <a:r>
              <a:rPr lang="en-US" sz="1100" dirty="0"/>
              <a:t> 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dipindahkan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Jalan </a:t>
            </a:r>
            <a:r>
              <a:rPr lang="en-US" sz="1100" dirty="0" err="1"/>
              <a:t>Kramat</a:t>
            </a:r>
            <a:r>
              <a:rPr lang="en-US" sz="1100" dirty="0"/>
              <a:t> Raya No. 132. </a:t>
            </a:r>
          </a:p>
          <a:p>
            <a:pPr algn="just"/>
            <a:endParaRPr lang="en-US" sz="1100" dirty="0"/>
          </a:p>
          <a:p>
            <a:pPr algn="just"/>
            <a:r>
              <a:rPr lang="en-US" sz="1100" dirty="0"/>
              <a:t>	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kemudian</a:t>
            </a:r>
            <a:r>
              <a:rPr lang="en-US" sz="1100" dirty="0"/>
              <a:t> </a:t>
            </a:r>
            <a:r>
              <a:rPr lang="en-US" sz="1100" dirty="0" err="1"/>
              <a:t>berubah</a:t>
            </a:r>
            <a:r>
              <a:rPr lang="en-US" sz="1100" dirty="0"/>
              <a:t> </a:t>
            </a:r>
            <a:r>
              <a:rPr lang="en-US" sz="1100" dirty="0" err="1"/>
              <a:t>bentuk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Jawatan</a:t>
            </a:r>
            <a:r>
              <a:rPr lang="en-US" sz="1100" dirty="0"/>
              <a:t> </a:t>
            </a:r>
            <a:r>
              <a:rPr lang="en-US" sz="1100" dirty="0" err="1"/>
              <a:t>menjadi</a:t>
            </a:r>
            <a:r>
              <a:rPr lang="en-US" sz="1100" dirty="0"/>
              <a:t> Perusahaan Negara (PN) pada </a:t>
            </a:r>
            <a:r>
              <a:rPr lang="en-US" sz="1100" dirty="0" err="1"/>
              <a:t>tahun</a:t>
            </a:r>
            <a:r>
              <a:rPr lang="en-US" sz="1100" dirty="0"/>
              <a:t> 1961. </a:t>
            </a:r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Perpu</a:t>
            </a:r>
            <a:r>
              <a:rPr lang="en-US" sz="1100" dirty="0"/>
              <a:t> No. 19 </a:t>
            </a:r>
            <a:r>
              <a:rPr lang="en-US" sz="1100" dirty="0" err="1"/>
              <a:t>Tahun</a:t>
            </a:r>
            <a:r>
              <a:rPr lang="en-US" sz="1100" dirty="0"/>
              <a:t> 1960 Jo PP No. 178 </a:t>
            </a:r>
            <a:r>
              <a:rPr lang="en-US" sz="1100" dirty="0" err="1"/>
              <a:t>Tahun</a:t>
            </a:r>
            <a:r>
              <a:rPr lang="en-US" sz="1100" dirty="0"/>
              <a:t> 1961.</a:t>
            </a:r>
          </a:p>
          <a:p>
            <a:pPr algn="just"/>
            <a:endParaRPr lang="en-US" sz="1100" dirty="0"/>
          </a:p>
          <a:p>
            <a:pPr algn="just"/>
            <a:r>
              <a:rPr lang="en-US" sz="1100" dirty="0"/>
              <a:t>	</a:t>
            </a:r>
            <a:r>
              <a:rPr lang="en-US" sz="1100" dirty="0" err="1"/>
              <a:t>Kemudian</a:t>
            </a:r>
            <a:r>
              <a:rPr lang="en-US" sz="1100" dirty="0"/>
              <a:t> pada </a:t>
            </a:r>
            <a:r>
              <a:rPr lang="en-US" sz="1100" dirty="0" err="1"/>
              <a:t>tahun</a:t>
            </a:r>
            <a:r>
              <a:rPr lang="en-US" sz="1100" dirty="0"/>
              <a:t> 1969, badan </a:t>
            </a:r>
            <a:r>
              <a:rPr lang="en-US" sz="1100" dirty="0" err="1"/>
              <a:t>hukum</a:t>
            </a:r>
            <a:r>
              <a:rPr lang="en-US" sz="1100" dirty="0"/>
              <a:t> </a:t>
            </a:r>
            <a:r>
              <a:rPr lang="en-US" sz="1100" dirty="0" err="1"/>
              <a:t>berubah</a:t>
            </a:r>
            <a:r>
              <a:rPr lang="en-US" sz="1100" dirty="0"/>
              <a:t> </a:t>
            </a:r>
            <a:r>
              <a:rPr lang="en-US" sz="1100" dirty="0" err="1"/>
              <a:t>bentuk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PN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Perjan</a:t>
            </a:r>
            <a:r>
              <a:rPr lang="en-US" sz="1100" dirty="0"/>
              <a:t> </a:t>
            </a:r>
            <a:r>
              <a:rPr lang="en-US" sz="1100" dirty="0" err="1"/>
              <a:t>berdasarkan</a:t>
            </a:r>
            <a:r>
              <a:rPr lang="en-US" sz="1100" dirty="0"/>
              <a:t> PP No. 7 </a:t>
            </a:r>
            <a:r>
              <a:rPr lang="en-US" sz="1100" dirty="0" err="1"/>
              <a:t>tahun</a:t>
            </a:r>
            <a:r>
              <a:rPr lang="en-US" sz="1100" dirty="0"/>
              <a:t> 1969.</a:t>
            </a:r>
            <a:endParaRPr lang="en-ID" sz="11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6F13995-F2B5-03B4-9B80-DB98BD70C891}"/>
              </a:ext>
            </a:extLst>
          </p:cNvPr>
          <p:cNvSpPr/>
          <p:nvPr/>
        </p:nvSpPr>
        <p:spPr>
          <a:xfrm>
            <a:off x="5324868" y="422786"/>
            <a:ext cx="415384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100" dirty="0"/>
              <a:t>	</a:t>
            </a:r>
            <a:r>
              <a:rPr lang="en-US" sz="1100" dirty="0" err="1"/>
              <a:t>Bentuk</a:t>
            </a:r>
            <a:r>
              <a:rPr lang="en-US" sz="1100" dirty="0"/>
              <a:t> badan </a:t>
            </a:r>
            <a:r>
              <a:rPr lang="en-US" sz="1100" dirty="0" err="1"/>
              <a:t>hukum</a:t>
            </a:r>
            <a:r>
              <a:rPr lang="en-US" sz="1100" dirty="0"/>
              <a:t> </a:t>
            </a:r>
            <a:r>
              <a:rPr lang="en-US" sz="1100" dirty="0" err="1"/>
              <a:t>dilakukan</a:t>
            </a:r>
            <a:r>
              <a:rPr lang="en-US" sz="1100" dirty="0"/>
              <a:t> </a:t>
            </a:r>
            <a:r>
              <a:rPr lang="en-US" sz="1100" dirty="0" err="1"/>
              <a:t>perubahan</a:t>
            </a:r>
            <a:r>
              <a:rPr lang="en-US" sz="1100" dirty="0"/>
              <a:t> </a:t>
            </a:r>
            <a:r>
              <a:rPr lang="en-US" sz="1100" dirty="0" err="1"/>
              <a:t>kembali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</a:t>
            </a:r>
            <a:r>
              <a:rPr lang="en-US" sz="1100" dirty="0" err="1"/>
              <a:t>Perjan</a:t>
            </a:r>
            <a:r>
              <a:rPr lang="en-US" sz="1100" dirty="0"/>
              <a:t> </a:t>
            </a:r>
            <a:r>
              <a:rPr lang="en-US" sz="1100" dirty="0" err="1"/>
              <a:t>ke</a:t>
            </a:r>
            <a:r>
              <a:rPr lang="en-US" sz="1100" dirty="0"/>
              <a:t> </a:t>
            </a:r>
            <a:r>
              <a:rPr lang="en-US" sz="1100" dirty="0" err="1"/>
              <a:t>Perum</a:t>
            </a:r>
            <a:r>
              <a:rPr lang="en-US" sz="1100" dirty="0"/>
              <a:t> </a:t>
            </a:r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Peraturan</a:t>
            </a:r>
            <a:r>
              <a:rPr lang="en-US" sz="1100" dirty="0"/>
              <a:t> </a:t>
            </a:r>
            <a:r>
              <a:rPr lang="en-US" sz="1100" dirty="0" err="1"/>
              <a:t>Pemerintah</a:t>
            </a:r>
            <a:r>
              <a:rPr lang="en-US" sz="1100" dirty="0"/>
              <a:t> (PP) No. 10 </a:t>
            </a:r>
            <a:r>
              <a:rPr lang="en-US" sz="1100" dirty="0" err="1"/>
              <a:t>Tahun</a:t>
            </a:r>
            <a:r>
              <a:rPr lang="en-US" sz="1100" dirty="0"/>
              <a:t> 1990 yang </a:t>
            </a:r>
            <a:r>
              <a:rPr lang="en-US" sz="1100" dirty="0" err="1"/>
              <a:t>diperbarui</a:t>
            </a:r>
            <a:r>
              <a:rPr lang="en-US" sz="1100" dirty="0"/>
              <a:t> </a:t>
            </a:r>
            <a:r>
              <a:rPr lang="en-US" sz="1100" dirty="0" err="1"/>
              <a:t>dengan</a:t>
            </a:r>
            <a:r>
              <a:rPr lang="en-US" sz="1100" dirty="0"/>
              <a:t> </a:t>
            </a:r>
            <a:r>
              <a:rPr lang="en-US" sz="1100" dirty="0" err="1"/>
              <a:t>Peraturan</a:t>
            </a:r>
            <a:r>
              <a:rPr lang="en-US" sz="1100" dirty="0"/>
              <a:t> </a:t>
            </a:r>
            <a:r>
              <a:rPr lang="en-US" sz="1100" dirty="0" err="1"/>
              <a:t>Pemerintah</a:t>
            </a:r>
            <a:r>
              <a:rPr lang="en-US" sz="1100" dirty="0"/>
              <a:t> (PP) No. 103 </a:t>
            </a:r>
            <a:r>
              <a:rPr lang="en-US" sz="1100" dirty="0" err="1"/>
              <a:t>Tahun</a:t>
            </a:r>
            <a:r>
              <a:rPr lang="en-US" sz="1100" dirty="0"/>
              <a:t> 2000.</a:t>
            </a:r>
          </a:p>
          <a:p>
            <a:pPr algn="just"/>
            <a:endParaRPr lang="en-US" sz="1100" dirty="0"/>
          </a:p>
          <a:p>
            <a:pPr algn="just"/>
            <a:r>
              <a:rPr lang="en-US" sz="1100" dirty="0"/>
              <a:t>	Lalu di </a:t>
            </a:r>
            <a:r>
              <a:rPr lang="en-US" sz="1100" dirty="0" err="1"/>
              <a:t>tahun</a:t>
            </a:r>
            <a:r>
              <a:rPr lang="en-US" sz="1100" dirty="0"/>
              <a:t> 2012, </a:t>
            </a:r>
            <a:r>
              <a:rPr lang="en-US" sz="1100" dirty="0" err="1"/>
              <a:t>Pegadaian</a:t>
            </a:r>
            <a:r>
              <a:rPr lang="en-US" sz="1100" dirty="0"/>
              <a:t> </a:t>
            </a:r>
            <a:r>
              <a:rPr lang="en-US" sz="1100" dirty="0" err="1"/>
              <a:t>menjadi</a:t>
            </a:r>
            <a:r>
              <a:rPr lang="en-US" sz="1100" dirty="0"/>
              <a:t> Persero pada </a:t>
            </a:r>
            <a:r>
              <a:rPr lang="en-US" sz="1100" dirty="0" err="1"/>
              <a:t>tanggal</a:t>
            </a:r>
            <a:r>
              <a:rPr lang="en-US" sz="1100" dirty="0"/>
              <a:t> 1 April 2012 </a:t>
            </a:r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Peraturan</a:t>
            </a:r>
            <a:r>
              <a:rPr lang="en-US" sz="1100" dirty="0"/>
              <a:t> </a:t>
            </a:r>
            <a:r>
              <a:rPr lang="en-US" sz="1100" dirty="0" err="1"/>
              <a:t>Pemerintah</a:t>
            </a:r>
            <a:r>
              <a:rPr lang="en-US" sz="1100" dirty="0"/>
              <a:t> (PP) No. 51 </a:t>
            </a:r>
            <a:r>
              <a:rPr lang="en-US" sz="1100" dirty="0" err="1"/>
              <a:t>Tahun</a:t>
            </a:r>
            <a:r>
              <a:rPr lang="en-US" sz="1100" dirty="0"/>
              <a:t> 2011.</a:t>
            </a:r>
          </a:p>
          <a:p>
            <a:pPr algn="just"/>
            <a:endParaRPr lang="en-US" sz="1100" dirty="0"/>
          </a:p>
          <a:p>
            <a:pPr algn="just"/>
            <a:r>
              <a:rPr lang="en-US" sz="1100" dirty="0"/>
              <a:t>	</a:t>
            </a:r>
            <a:r>
              <a:rPr lang="en-US" sz="1100" dirty="0" err="1"/>
              <a:t>Terakhir</a:t>
            </a:r>
            <a:r>
              <a:rPr lang="en-US" sz="1100" dirty="0"/>
              <a:t>, </a:t>
            </a:r>
            <a:r>
              <a:rPr lang="en-US" sz="1100" dirty="0" err="1"/>
              <a:t>tahun</a:t>
            </a:r>
            <a:r>
              <a:rPr lang="en-US" sz="1100" dirty="0"/>
              <a:t> 2021 </a:t>
            </a:r>
            <a:r>
              <a:rPr lang="en-US" sz="1100" dirty="0" err="1"/>
              <a:t>bentuk</a:t>
            </a:r>
            <a:r>
              <a:rPr lang="en-US" sz="1100" dirty="0"/>
              <a:t> badan </a:t>
            </a:r>
            <a:r>
              <a:rPr lang="en-US" sz="1100" dirty="0" err="1"/>
              <a:t>hukum</a:t>
            </a:r>
            <a:r>
              <a:rPr lang="en-US" sz="1100" dirty="0"/>
              <a:t> </a:t>
            </a:r>
            <a:r>
              <a:rPr lang="en-US" sz="1100" dirty="0" err="1"/>
              <a:t>berubah</a:t>
            </a:r>
            <a:r>
              <a:rPr lang="en-US" sz="1100" dirty="0"/>
              <a:t> </a:t>
            </a:r>
            <a:r>
              <a:rPr lang="en-US" sz="1100" dirty="0" err="1"/>
              <a:t>dari</a:t>
            </a:r>
            <a:r>
              <a:rPr lang="en-US" sz="1100" dirty="0"/>
              <a:t> Persero </a:t>
            </a:r>
            <a:r>
              <a:rPr lang="en-US" sz="1100" dirty="0" err="1"/>
              <a:t>ke</a:t>
            </a:r>
            <a:r>
              <a:rPr lang="en-US" sz="1100" dirty="0"/>
              <a:t> Perseroan </a:t>
            </a:r>
            <a:r>
              <a:rPr lang="en-US" sz="1100" dirty="0" err="1"/>
              <a:t>Terbatas</a:t>
            </a:r>
            <a:r>
              <a:rPr lang="en-US" sz="1100" dirty="0"/>
              <a:t> pada </a:t>
            </a:r>
            <a:r>
              <a:rPr lang="en-US" sz="1100" dirty="0" err="1"/>
              <a:t>tanggal</a:t>
            </a:r>
            <a:r>
              <a:rPr lang="en-US" sz="1100" dirty="0"/>
              <a:t> 23 September 2021 </a:t>
            </a:r>
            <a:r>
              <a:rPr lang="en-US" sz="1100" dirty="0" err="1"/>
              <a:t>berdasarkan</a:t>
            </a:r>
            <a:r>
              <a:rPr lang="en-US" sz="1100" dirty="0"/>
              <a:t> </a:t>
            </a:r>
            <a:r>
              <a:rPr lang="en-US" sz="1100" dirty="0" err="1"/>
              <a:t>Peraturan</a:t>
            </a:r>
            <a:r>
              <a:rPr lang="en-US" sz="1100" dirty="0"/>
              <a:t> </a:t>
            </a:r>
            <a:r>
              <a:rPr lang="en-US" sz="1100" dirty="0" err="1"/>
              <a:t>Pemerintah</a:t>
            </a:r>
            <a:r>
              <a:rPr lang="en-US" sz="1100" dirty="0"/>
              <a:t> (PP) No. 73 </a:t>
            </a:r>
            <a:r>
              <a:rPr lang="en-US" sz="1100" dirty="0" err="1"/>
              <a:t>Tahun</a:t>
            </a:r>
            <a:r>
              <a:rPr lang="en-US" sz="1100" dirty="0"/>
              <a:t> 2021.</a:t>
            </a:r>
          </a:p>
        </p:txBody>
      </p:sp>
      <p:pic>
        <p:nvPicPr>
          <p:cNvPr id="3080" name="Picture 8" descr="Majalah Pajak | Pegadaian Salurkan Pinjaman UMKM Rp300 Miliar Melalui  Akseleran">
            <a:extLst>
              <a:ext uri="{FF2B5EF4-FFF2-40B4-BE49-F238E27FC236}">
                <a16:creationId xmlns:a16="http://schemas.microsoft.com/office/drawing/2014/main" id="{A4DFC3C4-61DF-4390-F304-7F409A05A452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" r="1871"/>
          <a:stretch>
            <a:fillRect/>
          </a:stretch>
        </p:blipFill>
        <p:spPr bwMode="auto">
          <a:xfrm>
            <a:off x="0" y="-6350"/>
            <a:ext cx="4953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BA431D60-39B7-CCB8-A7B2-389B2A7743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76" r="5076"/>
          <a:stretch>
            <a:fillRect/>
          </a:stretch>
        </p:blipFill>
        <p:spPr>
          <a:xfrm>
            <a:off x="4953000" y="3441700"/>
            <a:ext cx="4953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9762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PEGADAIA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E926A"/>
      </a:accent1>
      <a:accent2>
        <a:srgbClr val="A9AA74"/>
      </a:accent2>
      <a:accent3>
        <a:srgbClr val="848551"/>
      </a:accent3>
      <a:accent4>
        <a:srgbClr val="BDC783"/>
      </a:accent4>
      <a:accent5>
        <a:srgbClr val="8DBD8E"/>
      </a:accent5>
      <a:accent6>
        <a:srgbClr val="5A9C5C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872</TotalTime>
  <Words>4685</Words>
  <Application>Microsoft Office PowerPoint</Application>
  <PresentationFormat>A4 Paper (210x297 mm)</PresentationFormat>
  <Paragraphs>419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Calibri</vt:lpstr>
      <vt:lpstr>Calibri Light</vt:lpstr>
      <vt:lpstr>Montserrat</vt:lpstr>
      <vt:lpstr>Montserrat </vt:lpstr>
      <vt:lpstr>Montserrat Alternates Black</vt:lpstr>
      <vt:lpstr>Montserrat SemiBold</vt:lpstr>
      <vt:lpstr>Open Sans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Daftar isi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AQR</dc:creator>
  <cp:lastModifiedBy>an</cp:lastModifiedBy>
  <cp:revision>28</cp:revision>
  <dcterms:created xsi:type="dcterms:W3CDTF">2019-09-09T16:19:19Z</dcterms:created>
  <dcterms:modified xsi:type="dcterms:W3CDTF">2022-05-30T06:05:26Z</dcterms:modified>
</cp:coreProperties>
</file>